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2" r:id="rId4"/>
    <p:sldId id="260" r:id="rId5"/>
    <p:sldId id="259" r:id="rId6"/>
    <p:sldId id="258" r:id="rId7"/>
    <p:sldId id="261" r:id="rId8"/>
    <p:sldId id="263" r:id="rId9"/>
    <p:sldId id="264" r:id="rId10"/>
    <p:sldId id="265" r:id="rId11"/>
    <p:sldId id="274" r:id="rId12"/>
    <p:sldId id="275" r:id="rId13"/>
    <p:sldId id="276" r:id="rId14"/>
    <p:sldId id="267" r:id="rId15"/>
    <p:sldId id="269" r:id="rId16"/>
    <p:sldId id="268" r:id="rId17"/>
    <p:sldId id="279" r:id="rId18"/>
    <p:sldId id="280" r:id="rId19"/>
    <p:sldId id="281" r:id="rId20"/>
    <p:sldId id="278" r:id="rId21"/>
    <p:sldId id="277" r:id="rId22"/>
    <p:sldId id="282" r:id="rId23"/>
    <p:sldId id="283" r:id="rId24"/>
    <p:sldId id="270" r:id="rId25"/>
    <p:sldId id="299" r:id="rId26"/>
    <p:sldId id="300" r:id="rId27"/>
    <p:sldId id="271" r:id="rId28"/>
    <p:sldId id="285" r:id="rId29"/>
    <p:sldId id="286" r:id="rId30"/>
    <p:sldId id="287" r:id="rId31"/>
    <p:sldId id="288" r:id="rId32"/>
    <p:sldId id="289" r:id="rId33"/>
    <p:sldId id="272" r:id="rId34"/>
    <p:sldId id="266" r:id="rId35"/>
    <p:sldId id="292" r:id="rId36"/>
    <p:sldId id="290" r:id="rId37"/>
    <p:sldId id="291" r:id="rId38"/>
    <p:sldId id="273" r:id="rId39"/>
    <p:sldId id="294" r:id="rId40"/>
    <p:sldId id="296" r:id="rId41"/>
    <p:sldId id="297" r:id="rId42"/>
    <p:sldId id="295" r:id="rId43"/>
    <p:sldId id="301" r:id="rId44"/>
    <p:sldId id="302" r:id="rId45"/>
    <p:sldId id="306" r:id="rId46"/>
    <p:sldId id="304" r:id="rId47"/>
    <p:sldId id="307" r:id="rId48"/>
    <p:sldId id="298" r:id="rId49"/>
    <p:sldId id="314" r:id="rId50"/>
    <p:sldId id="293" r:id="rId51"/>
    <p:sldId id="311" r:id="rId52"/>
    <p:sldId id="312" r:id="rId53"/>
    <p:sldId id="310" r:id="rId54"/>
    <p:sldId id="309" r:id="rId55"/>
    <p:sldId id="303" r:id="rId56"/>
    <p:sldId id="313" r:id="rId57"/>
    <p:sldId id="316" r:id="rId58"/>
    <p:sldId id="315" r:id="rId59"/>
    <p:sldId id="308" r:id="rId60"/>
    <p:sldId id="317" r:id="rId61"/>
    <p:sldId id="284" r:id="rId62"/>
    <p:sldId id="318" r:id="rId63"/>
    <p:sldId id="319" r:id="rId64"/>
    <p:sldId id="320" r:id="rId65"/>
    <p:sldId id="324" r:id="rId66"/>
    <p:sldId id="325" r:id="rId67"/>
    <p:sldId id="323" r:id="rId68"/>
    <p:sldId id="321" r:id="rId69"/>
    <p:sldId id="326" r:id="rId70"/>
    <p:sldId id="32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62645" autoAdjust="0"/>
  </p:normalViewPr>
  <p:slideViewPr>
    <p:cSldViewPr snapToGrid="0">
      <p:cViewPr varScale="1">
        <p:scale>
          <a:sx n="50" d="100"/>
          <a:sy n="50" d="100"/>
        </p:scale>
        <p:origin x="6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D0A4A-7D7F-48EB-A187-0D231E78EA7B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CC033-2325-431E-B46D-C4FA86C6B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50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953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Biorąc pod uwagę fakt, że w odpowiedzi immunologicznej bierze udział wiele klonów limfocytów B oraz że na jednym antygenie może być obecnych co najmniej kilka różnych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epitopów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można się spodziewać powstania mieszaniny przeciwciał rozpoznających różne determinanty, różniących się również powinowactwem, czyli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stopniem dopasowania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siłą wiązania z antygenem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Taka grupa przeciwciał, rozpoznająca zasadniczo jeden antygen, ale reagująca z różnymi jego epitopami to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poliklonalne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(pochodzące od wielu klonów limfocytów B).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Zdolność do rozpoznawania różnych determinant antygenu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sprawia, że przeciwciała poliklonalne mają bardzo wysoką zachłanność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awidność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), która wynika z faktu, że całkowita siła oddziaływania przeciwciał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poliklonalnych z wieloma różnymi epitopami antygenu jest znacznie większa niż prosta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suma pojedynczych oddziaływań, ponieważ związanie jednego przeciwciała zwiększa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prawdopodobieństwo przyłączenia kolejnego przeciwciała przez sąsiedni epitop. </a:t>
            </a:r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Dzięki tej właściwości, za pomocą przeciwciał poliklonalnych łatwo i z wysoką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czułością można stwierdzić obecność lub brak danego antygenu oraz określić jego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stężenie.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2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Próba wykrycia konkretnego antygenu o wielu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epitopach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w mieszaninie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antygenów za pomocą przeciwciał poliklonalnych będzie nieść ze sobą wysokie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ryzyko zajścia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reakcji krzyżowych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 uzyskania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fałszywie pozytywnych wyników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68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Jedną z metod jest metoda opracowana w 1975 r. przez Köhlera i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Milsteina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polegająca na fuzji komórki plazmatycznej produkującej przeciwciała z komórką szpiczaka (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Nagroda Nobla w dziedzinie medycyny w 1984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Do fuzji używane są komórki plazmatyczne wyizolowane z immunizowanej określonym antygenem myszy oraz komórki szpiczaka z </a:t>
            </a:r>
            <a:r>
              <a:rPr lang="pl-PL" b="1" dirty="0" smtClean="0"/>
              <a:t>defektem metabolicznym </a:t>
            </a:r>
            <a:r>
              <a:rPr lang="pl-PL" dirty="0" smtClean="0"/>
              <a:t>(np. nieprodukujące enzymu </a:t>
            </a:r>
            <a:r>
              <a:rPr lang="pl-PL" dirty="0" err="1" smtClean="0"/>
              <a:t>fosforybozylotransferazy</a:t>
            </a:r>
            <a:r>
              <a:rPr lang="pl-PL" dirty="0" smtClean="0"/>
              <a:t> hipoksantyno-</a:t>
            </a:r>
            <a:r>
              <a:rPr lang="pl-PL" dirty="0" err="1" smtClean="0"/>
              <a:t>guaninowej</a:t>
            </a:r>
            <a:r>
              <a:rPr lang="pl-PL" dirty="0" smtClean="0"/>
              <a:t> – HGPRT).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Hodowla mieszaniny komórek poddanych fuzji na specjalnym medium selekcyjnym pozwala pozbyć się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niesfuzjowanych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plazmocytów oraz komórek szpiczaka, pozwala jedynie na przeżycie produktów fuzji komórek szpiczaka i plazmocytów (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hybrydom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Spośród otrzymanych hybrydom izoluje się i klonuje te, które najbardziej wydajnie produkują przeciwciała. W ten sposób otrzymane hybrydy produkujące przeciwciała o określonej swoistości można dowolnie długo hodować in vitro.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53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Jedną z metod jest metoda opracowana w 1975 r. przez Köhlera i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Milsteina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polegająca na fuzji komórki plazmatycznej produkującej przeciwciała z komórką szpiczaka (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Nagroda Nobla w dziedzinie medycyny w 1984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Do fuzji używane są komórki plazmatyczne wyizolowane z immunizowanej określonym antygenem myszy oraz komórki szpiczaka z </a:t>
            </a:r>
            <a:r>
              <a:rPr lang="pl-PL" b="1" dirty="0" smtClean="0"/>
              <a:t>defektem metabolicznym </a:t>
            </a:r>
            <a:r>
              <a:rPr lang="pl-PL" dirty="0" smtClean="0"/>
              <a:t>(np. nieprodukujące enzymu </a:t>
            </a:r>
            <a:r>
              <a:rPr lang="pl-PL" dirty="0" err="1" smtClean="0"/>
              <a:t>fosforybozylotransferazy</a:t>
            </a:r>
            <a:r>
              <a:rPr lang="pl-PL" dirty="0" smtClean="0"/>
              <a:t> hipoksantyno-</a:t>
            </a:r>
            <a:r>
              <a:rPr lang="pl-PL" dirty="0" err="1" smtClean="0"/>
              <a:t>guaninowej</a:t>
            </a:r>
            <a:r>
              <a:rPr lang="pl-PL" dirty="0" smtClean="0"/>
              <a:t> – HGPRT).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Hodowla mieszaniny komórek poddanych fuzji na specjalnym medium selekcyjnym pozwala pozbyć się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niesfuzjowanych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plazmocytów oraz komórek szpiczaka, pozwala jedynie na przeżycie produktów fuzji komórek szpiczaka i plazmocytów (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hybrydom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Spośród otrzymanych hybrydom izoluje się i klonuje te, które najbardziej wydajnie produkują przeciwciała. W ten sposób otrzymane hybrydy produkujące przeciwciała o określonej swoistości można dowolnie długo hodować in vitro.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7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monoklonalne umożliwiają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odróżnienie od siebie minimalnie różniących się antygenów, np.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punktową zmianą</a:t>
            </a:r>
            <a:r>
              <a:rPr lang="pl-PL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jednego aminokwasu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 obrębie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epitopu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Pozwalają na wykrywanie innych modyfikacji antygenu, takich jak: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utlenienie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fosforylacja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czy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proteoliza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584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1. </a:t>
            </a:r>
            <a:r>
              <a:rPr lang="pl-PL" b="1" dirty="0" smtClean="0"/>
              <a:t>niska</a:t>
            </a:r>
            <a:r>
              <a:rPr lang="pl-PL" dirty="0" smtClean="0"/>
              <a:t> w porównaniu z przeciwciałami poliklonalnymi </a:t>
            </a:r>
            <a:r>
              <a:rPr lang="pl-PL" b="1" dirty="0" smtClean="0"/>
              <a:t>zachłanność</a:t>
            </a:r>
            <a:r>
              <a:rPr lang="pl-PL" dirty="0" smtClean="0"/>
              <a:t>, powoduje, że przeciwciała monoklonalne mają także </a:t>
            </a:r>
            <a:r>
              <a:rPr lang="pl-PL" b="0" dirty="0" smtClean="0"/>
              <a:t>ograniczone zastosowanie w testach opartych na </a:t>
            </a:r>
            <a:r>
              <a:rPr lang="pl-PL" b="1" dirty="0" smtClean="0"/>
              <a:t>reakcjach immunoprecypitacji i aglutynacji</a:t>
            </a:r>
            <a:r>
              <a:rPr lang="pl-PL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2. wiążą się specyficznie z określonym epitopem, czyli pewnym tylko fragmentem przestrzennej struktury białka, a nie z antygenem jako całością. Z tego powodu dane przeciwciało monoklonalne może rozpoznawać dwa różne antygeny, na których obecny jest ten sam epitop. Prawdopodobieństwo takiej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krzyżowej reakcji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jest tym większe, im mniejszy jest epitop rozpoznawany przez dane przeciwciało monoklonalne.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3. Stosowanie przeciwciał monoklonalnych w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diagnostyce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niektórych rodzajów nowotworów również może napotkać pewne ograniczenia.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Znane są przypadki, gdy u chorych na szpiczaka mnogiego dochodzi do delecji pewnych fragmentów produkowanych w ich organizmach immunoglobulin. Jeżeli stosowane do wykrycia tych patologicznych immunoglobulin przeciwciało monoklonalne jest skierowane akurat przeciwko temu fragmentowi, który uległ delecji, to uzyskany wynik jest fałszywie negatywny.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Aby zapobiec wynikom fałszywie negatywnym</a:t>
            </a:r>
            <a:r>
              <a:rPr lang="pl-PL" dirty="0" smtClean="0"/>
              <a:t>, prawdopodobne jest, że w przyszłości, przynajmniej do niektórych rodzajów badań z użyciem przeciwciał, będą stosowane mieszaniny przeciwciał monoklonalnych lub przeciwciała poliklonalne.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37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Kompensacja zapewnia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że zmierzony w danym kanale sygnał,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np. w kanale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APC (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allofikocyjanina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) pochodzi rzeczywiście od APC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a nie od innych interferujących fluorochromów użytych w danym badaniu jednocześnie.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Brak kompensacji </a:t>
            </a:r>
            <a:r>
              <a:rPr lang="pl-PL" dirty="0" smtClean="0"/>
              <a:t>powoduje, iż subpopulacja limfocytów T CD4/PE, wyznakowana monoklonalnym przeciwciałem sprzężonym z PE obserwowana jest w obszarze UR (Upper Right - górny prawy), w którym odczytywana jest fluorescencja FITC (A).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Z kolei subpopulacja limfocytów CD8/FITC wyznakowana monoklonalnym przeciwciałem sprzężonym z FITC obserwowana jest w obszarze UR (górny prawy), w którym odczytywana jest również fikoerytryna (B).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W przypadku </a:t>
            </a:r>
            <a:r>
              <a:rPr lang="pl-PL" b="1" dirty="0" smtClean="0"/>
              <a:t>właściwej kompensacji </a:t>
            </a:r>
            <a:r>
              <a:rPr lang="pl-PL" dirty="0" smtClean="0"/>
              <a:t>zarówno subpopulacja CD4/PE jak i CD8/FITC odczytywane są w prawidłowych obszarach UL ( górny lewy, A1) oraz LR (dolny prawy, B1).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/>
              <a:t>Przekroczenie pewnych wartości kompensacji </a:t>
            </a:r>
            <a:r>
              <a:rPr lang="pl-PL" dirty="0" smtClean="0"/>
              <a:t>powoduje iż część graficznej reprezentacji subpopulacji CD4/PE oraz CD8/FITC znika z obszaru bramki analitycznej (A2 i B2).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165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Jednym z najważniejszych aspektów cytometrii przepływowej</a:t>
            </a:r>
            <a:r>
              <a:rPr lang="pl-PL" baseline="0" dirty="0" smtClean="0"/>
              <a:t> </a:t>
            </a:r>
            <a:r>
              <a:rPr lang="pl-PL" dirty="0" smtClean="0"/>
              <a:t>jest </a:t>
            </a:r>
            <a:r>
              <a:rPr lang="pl-PL" b="1" dirty="0" smtClean="0"/>
              <a:t>wiarygodne rozróżnienie komórek pozytywnych</a:t>
            </a:r>
            <a:r>
              <a:rPr lang="pl-PL" b="1" baseline="0" dirty="0" smtClean="0"/>
              <a:t> </a:t>
            </a:r>
            <a:r>
              <a:rPr lang="pl-PL" b="1" dirty="0" smtClean="0"/>
              <a:t>i negatywnych </a:t>
            </a:r>
            <a:r>
              <a:rPr lang="pl-PL" dirty="0" smtClean="0"/>
              <a:t>na dany antygen. Aby dokonać wiarygodnej</a:t>
            </a:r>
            <a:r>
              <a:rPr lang="pl-PL" baseline="0" dirty="0" smtClean="0"/>
              <a:t> </a:t>
            </a:r>
            <a:r>
              <a:rPr lang="pl-PL" dirty="0" smtClean="0"/>
              <a:t>oceny należy stosować próbki kontrolne, które umożliwią</a:t>
            </a:r>
            <a:r>
              <a:rPr lang="pl-PL" baseline="0" dirty="0" smtClean="0"/>
              <a:t> </a:t>
            </a:r>
            <a:r>
              <a:rPr lang="pl-PL" dirty="0" smtClean="0"/>
              <a:t>ocenę tła. Pomijając tło pochodzące od samego analizatora,</a:t>
            </a:r>
            <a:r>
              <a:rPr lang="pl-PL" baseline="0" dirty="0" smtClean="0"/>
              <a:t> </a:t>
            </a:r>
            <a:r>
              <a:rPr lang="pl-PL" b="1" dirty="0" smtClean="0"/>
              <a:t>przyczyny fluorescencji tła </a:t>
            </a:r>
            <a:r>
              <a:rPr lang="pl-PL" dirty="0" smtClean="0"/>
              <a:t>można podzielić na spowodowane: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autofluorescencją,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zachodzeniem widm emisji fluorescencji,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niespecyficznym wiązaniem</a:t>
            </a:r>
            <a:r>
              <a:rPr lang="pl-PL" baseline="0" dirty="0" smtClean="0"/>
              <a:t> </a:t>
            </a:r>
            <a:r>
              <a:rPr lang="pl-PL" dirty="0" smtClean="0"/>
              <a:t>się przeciwciał.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pl-PL" dirty="0" smtClean="0"/>
              <a:t>Eliminacja zakłóceń analizy jest</a:t>
            </a:r>
            <a:r>
              <a:rPr lang="pl-PL" baseline="0" dirty="0" smtClean="0"/>
              <a:t> </a:t>
            </a:r>
            <a:r>
              <a:rPr lang="pl-PL" dirty="0" smtClean="0"/>
              <a:t>możliwa dzięki stosowaniu różnego typu kontroli.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05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Cytometria przepływowa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jest metodą laboratoryjną wykorzystywaną w badaniach naukowych i w diagnostyce klinicznej.</a:t>
            </a:r>
          </a:p>
          <a:p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Cytometria przepływowa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pierwsza technika stworzona do analizy pojedynczych komórek – stanowi zaawansowaną technologię liczenia, badania i sortowania pojedynczych komórek. Cytometria przepływowa została odkryta jako ulepszenie mikroskopu fluorescencyjnego i cechuje się wysoką wydajnością, która pozwala na analizowanie różnych parametrów u dużej liczby komórek, w stosunkowo krótkim czasie. Uzyskane wyniki opracowuje się statystycznie.</a:t>
            </a:r>
          </a:p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 pomocą cytometrii przepływowej możemy również oznaczać stężenie</a:t>
            </a:r>
            <a:r>
              <a:rPr lang="pl-PL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takich substancji jak na przykład cytokiny czy hormony w surowicy i innych płynach ustrojowych.</a:t>
            </a:r>
            <a:endParaRPr lang="pl-PL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1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 smtClean="0"/>
              <a:t>Kontrola izotypowa </a:t>
            </a:r>
            <a:r>
              <a:rPr lang="pl-PL" dirty="0" smtClean="0"/>
              <a:t>jest jedną z najstarszych stosowanych typów kontroli w dziejach cytometrii do oceny niespecyficznej fluorescencji tła. </a:t>
            </a:r>
          </a:p>
          <a:p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Ograniczenia.</a:t>
            </a:r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 ile immunoglobuliny kontrolne nie różnią się od immunoglobulin diagnostycznych izotypem, podklasą, fluorochromem, stosunkiem liczby jego cząsteczek przypadających na jedną immunoglobulinę, o tyle różnią się budową domen zmiennych łańcucha lekkiego (VL) i ciężkiego (VH), które uczestniczą w swoistym wiązaniu się przeciwciała z danym epitopem, i które są specyficzne dla każdego przeciwciała.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023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Niestety w rzeczywistości nie zawsze tak jest z powodu niespecyficznego wiązania się nadmiaru przeciwciał.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Istnieją sposoby minimalizacji ilości wiązań niespecyficznych poprzez zmianę stężenia oraz ilości dodawanego do oznaczenia przeciwciała.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 ile to możliwe, najwłaściwsza wydaje się ocena pozytywnej populacji komórek w stosunku do negatywnej populacji tego samego typu komórek, ze względu na podobny poziom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autofluorescencji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i niespecyficznego wiązania przeciwciał.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Przykład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: przy oznaczaniu antygenów limfocytów T, kontrolą negatywną powinny być pozostałe limfocyty obecne w tej samej próbce.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797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Tak więc, </a:t>
            </a:r>
            <a:r>
              <a:rPr lang="pl-PL" b="1" dirty="0" smtClean="0"/>
              <a:t>np.</a:t>
            </a:r>
            <a:r>
              <a:rPr lang="pl-PL" dirty="0" smtClean="0"/>
              <a:t> dla jednego badania ośmiokolorowego (z użyciem 8 przeciwciał sprzężonych z 8 różnymi </a:t>
            </a:r>
            <a:r>
              <a:rPr lang="pl-PL" dirty="0" err="1" smtClean="0"/>
              <a:t>fluorochromami</a:t>
            </a:r>
            <a:r>
              <a:rPr lang="pl-PL" dirty="0" smtClean="0"/>
              <a:t>) można wykonać 8 kontroli FMO – w każdej z nich będzie brakować jednego przeciwciała (jeden kanał fluorescencji będzie pusty).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r>
              <a:rPr lang="pl-PL" dirty="0" smtClean="0"/>
              <a:t>Pusty kanał jest kanałem, który będzie stanowił kontrolę bramkowania dla tej samej próbki znakowanej wszystkimi przeciwciałami, sprzężonymi ze wszystkimi </a:t>
            </a:r>
            <a:r>
              <a:rPr lang="pl-PL" dirty="0" err="1" smtClean="0"/>
              <a:t>fluorochromami</a:t>
            </a:r>
            <a:r>
              <a:rPr lang="pl-PL" dirty="0" smtClean="0"/>
              <a:t>. Ten typ kontroli umożliwia ocenę niespecyficznego wiązania określonego przeciwciała (sprzężonego z określonym fluorochromem).</a:t>
            </a:r>
          </a:p>
          <a:p>
            <a:r>
              <a:rPr lang="pl-PL" dirty="0" smtClean="0"/>
              <a:t>Przede wszystkim jednak kontrole FMO pozwalają ocenić efekt skompensowania nakładających się widm emisji fluorescencji poszczególnych fluorochromów, czyli ocenić wielkość efektu rozproszenia danych (data </a:t>
            </a:r>
            <a:r>
              <a:rPr lang="pl-PL" dirty="0" err="1" smtClean="0"/>
              <a:t>spread</a:t>
            </a:r>
            <a:r>
              <a:rPr lang="pl-PL" dirty="0" smtClean="0"/>
              <a:t>) i wyznaczyć granicę pomiędzy komórkami pozytywnymi i negatywnymi na</a:t>
            </a:r>
          </a:p>
          <a:p>
            <a:r>
              <a:rPr lang="pl-PL" dirty="0" smtClean="0"/>
              <a:t>dany antygen.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0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Opis tabeli – kontroli FMO do notatek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opis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72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Komórki rzadko występujące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np. erytrocyty płodowe w krążeniu matki, komórki nowotworowe krążące we krwi czy komórki modyfikowane genetycznie.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277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Oprogramowanie darmowe.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919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Też program bezpłatny</a:t>
            </a:r>
            <a:r>
              <a:rPr lang="pl-PL" baseline="0" dirty="0" smtClean="0"/>
              <a:t> (darmowy).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287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Ten już nie jest za darmo.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59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Ten też jest płatny ale za to o wiele lepszy</a:t>
            </a:r>
            <a:r>
              <a:rPr lang="pl-PL" baseline="0" dirty="0" smtClean="0"/>
              <a:t> – bardzo intuicyjny.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591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Każda komórka rozmnaża się według pewnego uporządkowanego schematu: na początku podwaja swoją zawartość, po czym dzieli się na dwie nowe komórki.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Proces ten, nosi nazwę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cyklu komórkowego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Składa się on z dwóch faz: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interfazy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(okres pomiędzy podziałami) oraz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mitozy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(podziału komórki). Podczas interfazy komórka wzrasta w sposób ciągły, natomiast w fazie M wzrost jest zatrzymany i dochodzi najpierw do podziału jądra komórkowego, a w konsekwencji całej komórki. 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68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Istnieją także cytometry zaprojektowane do ściśle określonych zadań, np. do wykrywania, charakterystyki i zliczania mikroorganizmów zawieszonych w wodzie lub też komórek somatycznych i bakteryjnych znajdujących się w mleku. 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305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Cytometria masowa to stosunkowo młoda technika analityczna, niemniej w ostatnim czasie już znacząco zrewolucjonizowała nowoczesną diagnostykę medyczną zarówno w laboratoriach akademickich jak i przemyśle farmaceutycznym.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Multiparametryczna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analiza oznacza, że w trakcie jednego eksperymentu jesteśmy w stanie poznać i określić wiele parametrów na poziomie poszczególnych komórek.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 ile jednak cytometry przepływowe mogą podać kilkanaście wyników, to cytometry masowe przeprowadzają analizę nawet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kilkudziesięciu różnych parametrów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Z uwagi na fakt, że każdy z tych metali (znaczników) ma ściśle określoną masę cząsteczkową, możliwe jest wykorzystanie wielu takich metali podczas jednego eksperymentu, gdyż ich widma masowe się nie nakładają.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Konsekwencją tego jest możliwość równoległego pomiaru ponad 40 parametrów komórkowych, co znacząco przewyższa możliwości cytometrii przepływowej, która wykorzystuje znaczniki fluorescencyjne.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279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Wiele gatunków bakterii zabijanych jest bezpośrednio przez układ </a:t>
            </a:r>
            <a:r>
              <a:rPr lang="pl-PL" b="1" dirty="0" err="1" smtClean="0"/>
              <a:t>mieloperoksydaza</a:t>
            </a:r>
            <a:r>
              <a:rPr lang="pl-PL" dirty="0" smtClean="0"/>
              <a:t>/</a:t>
            </a:r>
            <a:r>
              <a:rPr lang="pl-PL" b="1" dirty="0" smtClean="0"/>
              <a:t>nadtlenek</a:t>
            </a:r>
            <a:r>
              <a:rPr lang="pl-PL" dirty="0" smtClean="0"/>
              <a:t> </a:t>
            </a:r>
            <a:r>
              <a:rPr lang="pl-PL" b="1" dirty="0" smtClean="0"/>
              <a:t>wodoru</a:t>
            </a:r>
            <a:r>
              <a:rPr lang="pl-PL" dirty="0" smtClean="0"/>
              <a:t>/</a:t>
            </a:r>
            <a:r>
              <a:rPr lang="pl-PL" b="1" dirty="0" smtClean="0"/>
              <a:t>kwas</a:t>
            </a:r>
            <a:r>
              <a:rPr lang="pl-PL" dirty="0" smtClean="0"/>
              <a:t> </a:t>
            </a:r>
            <a:r>
              <a:rPr lang="pl-PL" b="1" dirty="0" smtClean="0"/>
              <a:t>podchlorawy</a:t>
            </a:r>
            <a:r>
              <a:rPr lang="pl-PL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Celem dla tego systemu są przede wszystkim bakteryjne białka żelazowo-siarkowe, błonowe białka transportujące, systemy generujące ATP oraz miejsca startu replikacji DNA.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Brak oksydazy NADPH w organizmie ludzkim uniemożliwia tworzenie reaktywnych form tlenu.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96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ten rodzaj cytometru pobudza fluorochromy związane z komórkami i dzięki temu znalazł szerokie zastosowanie w immunologii i hematologii;</a:t>
            </a:r>
          </a:p>
          <a:p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Lampa</a:t>
            </a:r>
            <a:r>
              <a:rPr lang="pl-PL" sz="14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łukowa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stosowana głównie w mikrobiologii ze względu na swoją wszechstronność i lepszą rozdzielczość rozproszenia;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23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 smtClean="0">
                <a:latin typeface="Arial" panose="020B0604020202020204" pitchFamily="34" charset="0"/>
              </a:rPr>
              <a:t>Płynna próbka materiału badanego wprowadzana jest do aparatu, a następnie układ hydrauliczny przemieszcza zawiesinę komórek do komory przepływowej i układu pomiarowego. Przepływające komórki są otoczone przez izotoniczny płyn, który zapewnia przepływ laminarny próbki i zapobiega sklejaniu się komórek.</a:t>
            </a:r>
          </a:p>
          <a:p>
            <a:pPr algn="l"/>
            <a:r>
              <a:rPr lang="pl-PL" dirty="0" smtClean="0"/>
              <a:t>Profil szybkości w przepływie laminarnym jest paraboliczny, czyli komórki będące</a:t>
            </a:r>
            <a:r>
              <a:rPr lang="pl-PL" baseline="0" dirty="0" smtClean="0"/>
              <a:t> </a:t>
            </a:r>
            <a:r>
              <a:rPr lang="pl-PL" dirty="0" smtClean="0"/>
              <a:t>w centralnej części strumienia płyną szybciej niż komórki</a:t>
            </a:r>
            <a:r>
              <a:rPr lang="pl-PL" baseline="0" dirty="0" smtClean="0"/>
              <a:t> </a:t>
            </a:r>
            <a:r>
              <a:rPr lang="pl-PL" dirty="0" smtClean="0"/>
              <a:t>znajdujące się przy ścianach kanału. Konstrukcja komory</a:t>
            </a:r>
            <a:r>
              <a:rPr lang="pl-PL" baseline="0" dirty="0" smtClean="0"/>
              <a:t> </a:t>
            </a:r>
            <a:r>
              <a:rPr lang="pl-PL" dirty="0" smtClean="0"/>
              <a:t>przepływowej powoduje, że</a:t>
            </a:r>
            <a:r>
              <a:rPr lang="pl-PL" baseline="0" dirty="0" smtClean="0"/>
              <a:t> </a:t>
            </a:r>
            <a:r>
              <a:rPr lang="pl-PL" dirty="0" smtClean="0"/>
              <a:t>zawieszone w płynie cząstki</a:t>
            </a:r>
            <a:r>
              <a:rPr lang="pl-PL" baseline="0" dirty="0" smtClean="0"/>
              <a:t> </a:t>
            </a:r>
            <a:r>
              <a:rPr lang="pl-PL" dirty="0" smtClean="0"/>
              <a:t>wpływając z bardzo dużej powierzchni w wąski kanał ulegają</a:t>
            </a:r>
            <a:r>
              <a:rPr lang="pl-PL" baseline="0" dirty="0" smtClean="0"/>
              <a:t> </a:t>
            </a:r>
            <a:r>
              <a:rPr lang="pl-PL" dirty="0" smtClean="0"/>
              <a:t>tzw. </a:t>
            </a:r>
            <a:r>
              <a:rPr lang="pl-PL" b="1" dirty="0" smtClean="0"/>
              <a:t>ogniskowaniu hydrodynamicznemu</a:t>
            </a:r>
            <a:r>
              <a:rPr lang="pl-PL" dirty="0" smtClean="0"/>
              <a:t>. </a:t>
            </a:r>
          </a:p>
          <a:p>
            <a:pPr algn="l"/>
            <a:r>
              <a:rPr lang="pl-PL" dirty="0" smtClean="0"/>
              <a:t>W tak uformowanym strumieniu komórki przepływają liniowo przez układ pomiarowy przecinając promień światła</a:t>
            </a:r>
            <a:r>
              <a:rPr lang="pl-PL" baseline="0" dirty="0" smtClean="0"/>
              <a:t> </a:t>
            </a:r>
            <a:r>
              <a:rPr lang="pl-PL" dirty="0" smtClean="0"/>
              <a:t>monochromatycznego emitowanego przez laser(y). Od liczby laserów zależy liczba mierzonych jednocześnie</a:t>
            </a:r>
            <a:r>
              <a:rPr lang="pl-PL" baseline="0" dirty="0" smtClean="0"/>
              <a:t> </a:t>
            </a:r>
            <a:r>
              <a:rPr lang="pl-PL" dirty="0" smtClean="0"/>
              <a:t>rodzajów fluorescencji, co przekłada się na liczbę</a:t>
            </a:r>
            <a:r>
              <a:rPr lang="pl-PL" baseline="0" dirty="0" smtClean="0"/>
              <a:t> </a:t>
            </a:r>
            <a:r>
              <a:rPr lang="pl-PL" dirty="0" smtClean="0"/>
              <a:t>jednocześnie oznaczanych antygenów. </a:t>
            </a:r>
          </a:p>
          <a:p>
            <a:pPr algn="l"/>
            <a:r>
              <a:rPr lang="pl-PL" dirty="0" smtClean="0"/>
              <a:t>Komórki przepływające przez promień lasera powodują jego</a:t>
            </a:r>
            <a:r>
              <a:rPr lang="pl-PL" baseline="0" dirty="0" smtClean="0"/>
              <a:t> </a:t>
            </a:r>
            <a:r>
              <a:rPr lang="pl-PL" dirty="0" smtClean="0"/>
              <a:t>rozproszenie (bez zmiany długości fali) mierzone przez dwa detektory. Pierwszy z nich, </a:t>
            </a:r>
            <a:r>
              <a:rPr lang="pl-PL" b="1" dirty="0" smtClean="0"/>
              <a:t>FSC (</a:t>
            </a:r>
            <a:r>
              <a:rPr lang="pl-PL" b="1" dirty="0" err="1" smtClean="0"/>
              <a:t>Forward</a:t>
            </a:r>
            <a:r>
              <a:rPr lang="pl-PL" b="1" dirty="0" smtClean="0"/>
              <a:t> </a:t>
            </a:r>
            <a:r>
              <a:rPr lang="pl-PL" b="1" dirty="0" err="1" smtClean="0"/>
              <a:t>Scatter</a:t>
            </a:r>
            <a:r>
              <a:rPr lang="pl-PL" b="1" dirty="0" smtClean="0"/>
              <a:t>)</a:t>
            </a:r>
            <a:r>
              <a:rPr lang="pl-PL" dirty="0" smtClean="0"/>
              <a:t> odbiera</a:t>
            </a:r>
            <a:r>
              <a:rPr lang="pl-PL" baseline="0" dirty="0" smtClean="0"/>
              <a:t> </a:t>
            </a:r>
            <a:r>
              <a:rPr lang="pl-PL" dirty="0" smtClean="0"/>
              <a:t>wiązkę lasera, która przeszła przez strumień</a:t>
            </a:r>
            <a:r>
              <a:rPr lang="pl-PL" baseline="0" dirty="0" smtClean="0"/>
              <a:t> </a:t>
            </a:r>
            <a:r>
              <a:rPr lang="pl-PL" dirty="0" smtClean="0"/>
              <a:t>płynących komórek nierozproszona lub rozproszona pod niewielkim kątem,</a:t>
            </a:r>
            <a:r>
              <a:rPr lang="pl-PL" baseline="0" dirty="0" smtClean="0"/>
              <a:t> </a:t>
            </a:r>
            <a:r>
              <a:rPr lang="pl-PL" dirty="0" smtClean="0"/>
              <a:t>rzędu kilku stopni. FSC jest proporcjonalne do wielkości</a:t>
            </a:r>
            <a:r>
              <a:rPr lang="pl-PL" baseline="0" dirty="0" smtClean="0"/>
              <a:t> </a:t>
            </a:r>
            <a:r>
              <a:rPr lang="pl-PL" dirty="0" smtClean="0"/>
              <a:t>komórki. Drugi z detektorów rozproszenia – </a:t>
            </a:r>
            <a:r>
              <a:rPr lang="pl-PL" b="1" dirty="0" smtClean="0"/>
              <a:t>SSC (</a:t>
            </a:r>
            <a:r>
              <a:rPr lang="pl-PL" b="1" dirty="0" err="1" smtClean="0"/>
              <a:t>Side</a:t>
            </a:r>
            <a:r>
              <a:rPr lang="pl-PL" b="1" dirty="0" smtClean="0"/>
              <a:t> </a:t>
            </a:r>
            <a:r>
              <a:rPr lang="pl-PL" b="1" dirty="0" err="1" smtClean="0"/>
              <a:t>Scatter</a:t>
            </a:r>
            <a:r>
              <a:rPr lang="pl-PL" dirty="0" smtClean="0"/>
              <a:t>)</a:t>
            </a:r>
            <a:r>
              <a:rPr lang="pl-PL" baseline="0" dirty="0" smtClean="0"/>
              <a:t> </a:t>
            </a:r>
            <a:r>
              <a:rPr lang="pl-PL" dirty="0" smtClean="0"/>
              <a:t>jest umieszczony pod kątem prostym i odbiera informacje</a:t>
            </a:r>
            <a:r>
              <a:rPr lang="pl-PL" baseline="0" dirty="0" smtClean="0"/>
              <a:t> </a:t>
            </a:r>
            <a:r>
              <a:rPr lang="pl-PL" dirty="0" smtClean="0"/>
              <a:t>o wewnętrznej złożoności komórki. Na wielkość SSC mają</a:t>
            </a:r>
            <a:r>
              <a:rPr lang="pl-PL" baseline="0" dirty="0" smtClean="0"/>
              <a:t> </a:t>
            </a:r>
            <a:r>
              <a:rPr lang="pl-PL" dirty="0" smtClean="0"/>
              <a:t>wpływ ziarnistości i budowa jądra komórkowego.</a:t>
            </a:r>
          </a:p>
          <a:p>
            <a:pPr algn="l"/>
            <a:endParaRPr lang="pl-PL" dirty="0" smtClean="0"/>
          </a:p>
          <a:p>
            <a:pPr algn="l"/>
            <a:r>
              <a:rPr lang="pl-PL" dirty="0" smtClean="0"/>
              <a:t>Oprócz rozproszenia mierzona jest również fluorescencja</a:t>
            </a:r>
            <a:r>
              <a:rPr lang="pl-PL" baseline="0" dirty="0" smtClean="0"/>
              <a:t> </a:t>
            </a:r>
            <a:r>
              <a:rPr lang="pl-PL" dirty="0" smtClean="0"/>
              <a:t>pochodząca od wzbudzonych kompleksów antygen–wyznakowane</a:t>
            </a:r>
            <a:r>
              <a:rPr lang="pl-PL" baseline="0" dirty="0" smtClean="0"/>
              <a:t> </a:t>
            </a:r>
            <a:r>
              <a:rPr lang="pl-PL" dirty="0" smtClean="0"/>
              <a:t>fluorescencyjnie przeciwciało.</a:t>
            </a:r>
          </a:p>
          <a:p>
            <a:pPr algn="l"/>
            <a:endParaRPr lang="pl-PL" dirty="0" smtClean="0"/>
          </a:p>
          <a:p>
            <a:pPr algn="l"/>
            <a:r>
              <a:rPr lang="pl-PL" dirty="0" smtClean="0"/>
              <a:t>Emitowane światło</a:t>
            </a:r>
            <a:r>
              <a:rPr lang="pl-PL" baseline="0" dirty="0" smtClean="0"/>
              <a:t> </a:t>
            </a:r>
            <a:r>
              <a:rPr lang="pl-PL" dirty="0" smtClean="0"/>
              <a:t>jest zbierane przez filtry, system soczewek i luster dichronicznych</a:t>
            </a:r>
            <a:r>
              <a:rPr lang="pl-PL" baseline="0" dirty="0" smtClean="0"/>
              <a:t> </a:t>
            </a:r>
            <a:r>
              <a:rPr lang="pl-PL" dirty="0" smtClean="0"/>
              <a:t>układu optycznego, które izolują poszczególne długości</a:t>
            </a:r>
            <a:r>
              <a:rPr lang="pl-PL" baseline="0" dirty="0" smtClean="0"/>
              <a:t> </a:t>
            </a:r>
            <a:r>
              <a:rPr lang="pl-PL" dirty="0" smtClean="0"/>
              <a:t>fal światła fluorescencyjnego. Sygnały światła monochromatycznego</a:t>
            </a:r>
            <a:r>
              <a:rPr lang="pl-PL" baseline="0" dirty="0" smtClean="0"/>
              <a:t> </a:t>
            </a:r>
            <a:r>
              <a:rPr lang="pl-PL" dirty="0" smtClean="0"/>
              <a:t>są odbierane przez odpowiednie detektory. Następnie</a:t>
            </a:r>
            <a:r>
              <a:rPr lang="pl-PL" baseline="0" dirty="0" smtClean="0"/>
              <a:t> </a:t>
            </a:r>
            <a:r>
              <a:rPr lang="pl-PL" dirty="0" smtClean="0"/>
              <a:t>fotopowielacze wzmacniają sygnał analogowy, który ostatecznie</a:t>
            </a:r>
            <a:r>
              <a:rPr lang="pl-PL" baseline="0" dirty="0" smtClean="0"/>
              <a:t> </a:t>
            </a:r>
            <a:r>
              <a:rPr lang="pl-PL" dirty="0" smtClean="0"/>
              <a:t>zostaje przetworzony na sygnał cyfrowy i w tej</a:t>
            </a:r>
            <a:r>
              <a:rPr lang="pl-PL" baseline="0" dirty="0" smtClean="0"/>
              <a:t> </a:t>
            </a:r>
            <a:r>
              <a:rPr lang="pl-PL" dirty="0" smtClean="0"/>
              <a:t>postaci informacja dociera do komputera.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73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Cząsteczki związków chemicznych posiadają charakterystyczny</a:t>
            </a:r>
            <a:r>
              <a:rPr lang="pl-PL" baseline="0" dirty="0" smtClean="0"/>
              <a:t> </a:t>
            </a:r>
            <a:r>
              <a:rPr lang="pl-PL" dirty="0" smtClean="0"/>
              <a:t>dla siebie układ elektronowych poziomów energetycznych,</a:t>
            </a:r>
            <a:r>
              <a:rPr lang="pl-PL" baseline="0" dirty="0" smtClean="0"/>
              <a:t> </a:t>
            </a:r>
            <a:r>
              <a:rPr lang="pl-PL" dirty="0" smtClean="0"/>
              <a:t>w obrębie, których wyróżnia się stany oscylacyjne.</a:t>
            </a:r>
          </a:p>
          <a:p>
            <a:r>
              <a:rPr lang="pl-PL" dirty="0" smtClean="0"/>
              <a:t>W stanie spoczynku elektrony zajmują </a:t>
            </a:r>
            <a:r>
              <a:rPr lang="pl-PL" b="1" dirty="0" smtClean="0"/>
              <a:t>podstawowy stan</a:t>
            </a:r>
            <a:r>
              <a:rPr lang="pl-PL" b="1" baseline="0" dirty="0" smtClean="0"/>
              <a:t> </a:t>
            </a:r>
            <a:r>
              <a:rPr lang="pl-PL" b="1" dirty="0" smtClean="0"/>
              <a:t>elektronowy S0</a:t>
            </a:r>
            <a:r>
              <a:rPr lang="pl-PL" dirty="0" smtClean="0"/>
              <a:t>. Absorpcja energii powoduje przeniesienie</a:t>
            </a:r>
            <a:r>
              <a:rPr lang="pl-PL" baseline="0" dirty="0" smtClean="0"/>
              <a:t> </a:t>
            </a:r>
            <a:r>
              <a:rPr lang="pl-PL" dirty="0" smtClean="0"/>
              <a:t>elektronów do określonego poziomu oscylacyjnego wysokoenergetycznych</a:t>
            </a:r>
            <a:r>
              <a:rPr lang="pl-PL" baseline="0" dirty="0" smtClean="0"/>
              <a:t> </a:t>
            </a:r>
            <a:r>
              <a:rPr lang="pl-PL" dirty="0" smtClean="0"/>
              <a:t>stanów elektronowych S1 lub S2 –mówi</a:t>
            </a:r>
            <a:r>
              <a:rPr lang="pl-PL" baseline="0" dirty="0" smtClean="0"/>
              <a:t> </a:t>
            </a:r>
            <a:r>
              <a:rPr lang="pl-PL" dirty="0" smtClean="0"/>
              <a:t>się wtedy o przejściu w </a:t>
            </a:r>
            <a:r>
              <a:rPr lang="pl-PL" b="1" dirty="0" smtClean="0"/>
              <a:t>stan wzbudzony. </a:t>
            </a:r>
          </a:p>
          <a:p>
            <a:r>
              <a:rPr lang="pl-PL" b="0" dirty="0" smtClean="0"/>
              <a:t>Wzbudzenie</a:t>
            </a:r>
            <a:r>
              <a:rPr lang="pl-PL" b="0" baseline="0" dirty="0" smtClean="0"/>
              <a:t> </a:t>
            </a:r>
            <a:r>
              <a:rPr lang="pl-PL" b="0" dirty="0" smtClean="0"/>
              <a:t>elektronu może nastąpić na drodze absorpcji promieniowania</a:t>
            </a:r>
            <a:r>
              <a:rPr lang="pl-PL" b="0" baseline="0" dirty="0" smtClean="0"/>
              <a:t> </a:t>
            </a:r>
            <a:r>
              <a:rPr lang="pl-PL" b="0" dirty="0" smtClean="0"/>
              <a:t>świetlnego, energii chemicznej lub termicznej. </a:t>
            </a:r>
          </a:p>
          <a:p>
            <a:r>
              <a:rPr lang="pl-PL" b="1" dirty="0" smtClean="0"/>
              <a:t>Absorpcja energii </a:t>
            </a:r>
            <a:r>
              <a:rPr lang="pl-PL" b="0" dirty="0" smtClean="0"/>
              <a:t>może spowodować przeniesienie elektronów</a:t>
            </a:r>
            <a:r>
              <a:rPr lang="pl-PL" b="0" baseline="0" dirty="0" smtClean="0"/>
              <a:t> </a:t>
            </a:r>
            <a:r>
              <a:rPr lang="pl-PL" b="0" dirty="0" smtClean="0"/>
              <a:t>na wyższe stany energetyczne bez zmiany zwrotu</a:t>
            </a:r>
            <a:r>
              <a:rPr lang="pl-PL" b="0" baseline="0" dirty="0" smtClean="0"/>
              <a:t> </a:t>
            </a:r>
            <a:r>
              <a:rPr lang="pl-PL" b="0" dirty="0" err="1" smtClean="0"/>
              <a:t>spinu</a:t>
            </a:r>
            <a:r>
              <a:rPr lang="pl-PL" b="0" dirty="0" smtClean="0"/>
              <a:t> (singletowy stan wzbudzony) lub też zwrot </a:t>
            </a:r>
            <a:r>
              <a:rPr lang="pl-PL" b="0" dirty="0" err="1" smtClean="0"/>
              <a:t>spinu</a:t>
            </a:r>
            <a:r>
              <a:rPr lang="pl-PL" b="0" dirty="0" smtClean="0"/>
              <a:t> może ulec zmianie na przeciwny (</a:t>
            </a:r>
            <a:r>
              <a:rPr lang="pl-PL" b="0" dirty="0" err="1" smtClean="0"/>
              <a:t>trypletowy</a:t>
            </a:r>
            <a:r>
              <a:rPr lang="pl-PL" b="0" dirty="0" smtClean="0"/>
              <a:t> stan wzbudzony). Cząsteczka w stanie wzbudzonym dąży do osiągnięcia</a:t>
            </a:r>
            <a:r>
              <a:rPr lang="pl-PL" b="0" baseline="0" dirty="0" smtClean="0"/>
              <a:t> </a:t>
            </a:r>
            <a:r>
              <a:rPr lang="pl-PL" b="0" dirty="0" smtClean="0"/>
              <a:t>stanu równowagi, w którym energia całkowita przyjmuje wartość</a:t>
            </a:r>
            <a:r>
              <a:rPr lang="pl-PL" b="0" baseline="0" dirty="0" smtClean="0"/>
              <a:t> </a:t>
            </a:r>
            <a:r>
              <a:rPr lang="pl-PL" b="0" dirty="0" smtClean="0"/>
              <a:t>minimalną, a „nadmiar” energii zostaje wypromieniowany.</a:t>
            </a:r>
            <a:r>
              <a:rPr lang="pl-PL" b="0" baseline="0" dirty="0" smtClean="0"/>
              <a:t> </a:t>
            </a:r>
            <a:r>
              <a:rPr lang="pl-PL" b="0" dirty="0" smtClean="0"/>
              <a:t>Jeżeli wzbudzenie nastąpiło na drodze</a:t>
            </a:r>
            <a:r>
              <a:rPr lang="pl-PL" b="0" baseline="0" dirty="0" smtClean="0"/>
              <a:t> </a:t>
            </a:r>
            <a:r>
              <a:rPr lang="pl-PL" b="0" dirty="0" smtClean="0"/>
              <a:t>absorpcji promieniowania</a:t>
            </a:r>
            <a:r>
              <a:rPr lang="pl-PL" b="0" baseline="0" dirty="0" smtClean="0"/>
              <a:t> </a:t>
            </a:r>
            <a:r>
              <a:rPr lang="pl-PL" b="0" dirty="0" smtClean="0"/>
              <a:t>świetlnego, to powrót do stanu podstawowego</a:t>
            </a:r>
            <a:r>
              <a:rPr lang="pl-PL" b="0" baseline="0" dirty="0" smtClean="0"/>
              <a:t> </a:t>
            </a:r>
            <a:r>
              <a:rPr lang="pl-PL" b="0" dirty="0" smtClean="0"/>
              <a:t>z towarzyszącą mu emisją światła nosi nazwę fotoluminescencji,</a:t>
            </a:r>
            <a:r>
              <a:rPr lang="pl-PL" b="0" baseline="0" dirty="0" smtClean="0"/>
              <a:t> </a:t>
            </a:r>
            <a:r>
              <a:rPr lang="pl-PL" b="0" dirty="0" smtClean="0"/>
              <a:t>a w zależności od tego, czy stan wzbudzony był singletowy</a:t>
            </a:r>
            <a:r>
              <a:rPr lang="pl-PL" b="0" baseline="0" dirty="0" smtClean="0"/>
              <a:t> </a:t>
            </a:r>
            <a:r>
              <a:rPr lang="pl-PL" b="0" dirty="0" smtClean="0"/>
              <a:t>czy </a:t>
            </a:r>
            <a:r>
              <a:rPr lang="pl-PL" b="0" dirty="0" err="1" smtClean="0"/>
              <a:t>trypletowy</a:t>
            </a:r>
            <a:r>
              <a:rPr lang="pl-PL" b="0" dirty="0" smtClean="0"/>
              <a:t>,</a:t>
            </a:r>
            <a:r>
              <a:rPr lang="pl-PL" b="0" baseline="0" dirty="0" smtClean="0"/>
              <a:t> </a:t>
            </a:r>
            <a:r>
              <a:rPr lang="pl-PL" b="0" dirty="0" smtClean="0"/>
              <a:t>fotoluminescencję dzieli się odpowiednio</a:t>
            </a:r>
            <a:r>
              <a:rPr lang="pl-PL" b="0" baseline="0" dirty="0" smtClean="0"/>
              <a:t> </a:t>
            </a:r>
            <a:r>
              <a:rPr lang="pl-PL" b="0" dirty="0" smtClean="0"/>
              <a:t>na </a:t>
            </a:r>
            <a:r>
              <a:rPr lang="pl-PL" b="1" dirty="0" smtClean="0"/>
              <a:t>fluorescencję</a:t>
            </a:r>
            <a:r>
              <a:rPr lang="pl-PL" b="0" dirty="0" smtClean="0"/>
              <a:t> i </a:t>
            </a:r>
            <a:r>
              <a:rPr lang="pl-PL" b="1" dirty="0" smtClean="0"/>
              <a:t>fosforescencję</a:t>
            </a:r>
            <a:r>
              <a:rPr lang="pl-PL" b="0" dirty="0" smtClean="0"/>
              <a:t>. </a:t>
            </a:r>
          </a:p>
          <a:p>
            <a:r>
              <a:rPr lang="pl-PL" b="0" dirty="0" smtClean="0"/>
              <a:t>Oprócz przejść tzw. promienistych, po</a:t>
            </a:r>
            <a:r>
              <a:rPr lang="pl-PL" b="0" baseline="0" dirty="0" smtClean="0"/>
              <a:t> </a:t>
            </a:r>
            <a:r>
              <a:rPr lang="pl-PL" b="0" dirty="0" smtClean="0"/>
              <a:t>absorpcji energii mogą zachodzić również inne procesy –</a:t>
            </a:r>
            <a:r>
              <a:rPr lang="pl-PL" b="0" baseline="0" dirty="0" smtClean="0"/>
              <a:t> </a:t>
            </a:r>
            <a:r>
              <a:rPr lang="pl-PL" b="0" dirty="0" smtClean="0"/>
              <a:t>procesy </a:t>
            </a:r>
            <a:r>
              <a:rPr lang="pl-PL" b="0" dirty="0" err="1" smtClean="0"/>
              <a:t>bezpromieniste</a:t>
            </a:r>
            <a:r>
              <a:rPr lang="pl-PL" b="0" dirty="0" smtClean="0"/>
              <a:t>, które obrazuje diagram Jabłońskiego. W związku z istnieniem alternatywnych</a:t>
            </a:r>
            <a:r>
              <a:rPr lang="pl-PL" b="0" baseline="0" dirty="0" smtClean="0"/>
              <a:t> </a:t>
            </a:r>
            <a:r>
              <a:rPr lang="pl-PL" b="0" dirty="0" smtClean="0"/>
              <a:t>dróg oddawania</a:t>
            </a:r>
            <a:r>
              <a:rPr lang="pl-PL" b="0" baseline="0" dirty="0" smtClean="0"/>
              <a:t> </a:t>
            </a:r>
            <a:r>
              <a:rPr lang="pl-PL" b="0" dirty="0" smtClean="0"/>
              <a:t>zaabsorbowanej energii, światło emitowane</a:t>
            </a:r>
            <a:r>
              <a:rPr lang="pl-PL" b="0" baseline="0" dirty="0" smtClean="0"/>
              <a:t> </a:t>
            </a:r>
            <a:r>
              <a:rPr lang="pl-PL" b="0" dirty="0" smtClean="0"/>
              <a:t>na drodze fluorescencji ma mniejszą energię niż</a:t>
            </a:r>
            <a:r>
              <a:rPr lang="pl-PL" b="0" baseline="0" dirty="0" smtClean="0"/>
              <a:t> </a:t>
            </a:r>
            <a:r>
              <a:rPr lang="pl-PL" b="0" dirty="0" smtClean="0"/>
              <a:t>światło wzbudzające, czego wyrażeniem jest przesunięcie widma światła emitowanego (widma emisji) w kierunku fal</a:t>
            </a:r>
            <a:r>
              <a:rPr lang="pl-PL" b="0" baseline="0" dirty="0" smtClean="0"/>
              <a:t> </a:t>
            </a:r>
            <a:r>
              <a:rPr lang="pl-PL" b="0" dirty="0" smtClean="0"/>
              <a:t>dłuższych względem widma światła wzbudzającego (widma</a:t>
            </a:r>
            <a:r>
              <a:rPr lang="pl-PL" b="0" baseline="0" dirty="0" smtClean="0"/>
              <a:t> </a:t>
            </a:r>
            <a:r>
              <a:rPr lang="pl-PL" b="0" dirty="0" smtClean="0"/>
              <a:t>absorpcji). Jest to </a:t>
            </a:r>
            <a:r>
              <a:rPr lang="pl-PL" b="1" dirty="0" smtClean="0"/>
              <a:t>tzw. reguła Stokesa</a:t>
            </a:r>
            <a:r>
              <a:rPr lang="pl-PL" b="0" dirty="0" smtClean="0"/>
              <a:t>.</a:t>
            </a:r>
            <a:endParaRPr lang="en-GB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415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3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 smtClean="0"/>
              <a:t>Aminokwasy aromatyczne</a:t>
            </a:r>
            <a:r>
              <a:rPr lang="pl-PL" dirty="0" smtClean="0"/>
              <a:t>: tryptofan, tyrozyna.</a:t>
            </a:r>
          </a:p>
          <a:p>
            <a:r>
              <a:rPr lang="pl-PL" b="1" dirty="0" smtClean="0"/>
              <a:t>Zasady nukleinowe</a:t>
            </a:r>
            <a:r>
              <a:rPr lang="pl-PL" dirty="0" smtClean="0"/>
              <a:t>: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adenina, guanina, cytozyna, tymina, uracyl.</a:t>
            </a: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Barwniki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l-P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karotenoidy, fluoresceina, eozyna, fikoerytryna, rodamina.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96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Cząsteczka przeciwciała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składa się z czterech łańcuchów polipeptydowych: dwóch lekkich i dwóch ciężkich połączonych ze sobą mostkami disiarczkowymi.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Wyróżnia się 5 typów </a:t>
            </a:r>
            <a:r>
              <a:rPr lang="pl-P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łańcuchów ciężkich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: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α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δ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ε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γ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μ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oraz 2 typy </a:t>
            </a:r>
            <a:r>
              <a:rPr lang="pl-P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łańcuchów lekkich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: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κ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 i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λ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. W zależności od typu łańcucha ciężkiego wyróżnia się </a:t>
            </a:r>
            <a:r>
              <a:rPr lang="pl-P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5 klas immunoglobulin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, odpowiednio: IgA, IgD, IgE, IgG oraz IgM.</a:t>
            </a:r>
            <a:endParaRPr lang="pl-PL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CC033-2325-431E-B46D-C4FA86C6B8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7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8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8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3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08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8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15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98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10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18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1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17C6-32A4-4D9B-AF5F-E90DCC571592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0823F-87AA-4F21-AB2B-C507CEC9B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09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11" Type="http://schemas.openxmlformats.org/officeDocument/2006/relationships/image" Target="../media/image24.png"/><Relationship Id="rId5" Type="http://schemas.openxmlformats.org/officeDocument/2006/relationships/image" Target="../media/image1.emf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url?sa=t&amp;rct=j&amp;q=&amp;esrc=s&amp;source=web&amp;cd=&amp;cad=rja&amp;uact=8&amp;ved=2ahUKEwicv9L_2r7rAhV0AxAIHdPFCIUQFjAEegQIAxAB&amp;url=http://flowingsoftware.btk.fi/&amp;usg=AOvVaw3H0svUqSo9GKfVWNt0E8w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denovosoftware.com/academic-research/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.emf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emf"/><Relationship Id="rId7" Type="http://schemas.openxmlformats.org/officeDocument/2006/relationships/image" Target="../media/image5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88967" y="2956126"/>
            <a:ext cx="1025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ZASADY  DZIAŁANIA  CYTOMETRU  PRZEPŁYWOWEGO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4337726" y="3479346"/>
            <a:ext cx="654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mierzone  parametry oraz analiza populacji komórek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8171411" y="5112327"/>
            <a:ext cx="346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Dr n. med. Krzysztof Pietruczuk</a:t>
            </a:r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Katedra i Zakład Fizjopatologii</a:t>
            </a:r>
          </a:p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Gdański Uniwersytet Medyczny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1521228" y="348065"/>
            <a:ext cx="8778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Cytometria przepływowa w diagnostyce chorób o podłożu immunologicznym oraz limfoproliferacyjnych</a:t>
            </a:r>
          </a:p>
          <a:p>
            <a:pPr algn="ctr"/>
            <a:r>
              <a:rPr lang="pl-P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GDAŃSK: 14-16.IX.2020</a:t>
            </a:r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Łącznik prosty 13"/>
          <p:cNvCxnSpPr/>
          <p:nvPr/>
        </p:nvCxnSpPr>
        <p:spPr>
          <a:xfrm>
            <a:off x="3883742" y="3679401"/>
            <a:ext cx="359056" cy="0"/>
          </a:xfrm>
          <a:prstGeom prst="line">
            <a:avLst/>
          </a:prstGeom>
          <a:ln w="285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3" y="3747566"/>
            <a:ext cx="2906594" cy="2807506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14" y="1546232"/>
            <a:ext cx="5113283" cy="2265168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1756742" y="53916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Przykładowe  fluorochromy  stosowane  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293302" y="4780702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FITC </a:t>
            </a:r>
          </a:p>
          <a:p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– </a:t>
            </a:r>
            <a:r>
              <a:rPr lang="pl-PL" dirty="0" err="1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izotiocyjanian</a:t>
            </a:r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fluoresceiny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7561467" y="1996536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 – fikoerytryna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470" y="3811400"/>
            <a:ext cx="4964830" cy="3046600"/>
          </a:xfrm>
          <a:prstGeom prst="rect">
            <a:avLst/>
          </a:prstGeom>
        </p:spPr>
      </p:pic>
      <p:sp>
        <p:nvSpPr>
          <p:cNvPr id="15" name="pole tekstowe 14"/>
          <p:cNvSpPr txBox="1"/>
          <p:nvPr/>
        </p:nvSpPr>
        <p:spPr>
          <a:xfrm>
            <a:off x="6043046" y="4497264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APC – </a:t>
            </a:r>
            <a:r>
              <a:rPr lang="pl-PL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allofikocyjanina</a:t>
            </a:r>
            <a:endParaRPr lang="pl-P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492697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stosowane  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" y="1790111"/>
            <a:ext cx="4314825" cy="4686300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6393764" y="3495244"/>
            <a:ext cx="5518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FITC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ekspozycji na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działanie lasera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stosowanego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cytometrach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przepływowych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będzie emitować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zielone światło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zaś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będzie emitować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światło pomarańczowe.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5727700" y="22854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Fluorochromy różnią się między sobą pod względem koloru emitowanego światła. </a:t>
            </a:r>
          </a:p>
        </p:txBody>
      </p:sp>
      <p:sp>
        <p:nvSpPr>
          <p:cNvPr id="8" name="Prostokąt 7"/>
          <p:cNvSpPr/>
          <p:nvPr/>
        </p:nvSpPr>
        <p:spPr>
          <a:xfrm>
            <a:off x="5727700" y="50649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 różnice pomiędzy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fluorochromami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są istotne, ponieważ pomagają odróżniać populacje komórek lub różne aktywności komórkowe.</a:t>
            </a:r>
          </a:p>
        </p:txBody>
      </p:sp>
      <p:sp>
        <p:nvSpPr>
          <p:cNvPr id="9" name="Prostokąt 8"/>
          <p:cNvSpPr/>
          <p:nvPr/>
        </p:nvSpPr>
        <p:spPr>
          <a:xfrm>
            <a:off x="6393764" y="3132139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u="sng" dirty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l-PL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przykład: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0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83" y="2492376"/>
            <a:ext cx="9001877" cy="3298824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905000" y="539009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stosowane  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2798196" y="1423843"/>
            <a:ext cx="648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Emitowane światło fluorescencyjne po pobudzeniu danego fluorochromu przez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laser fioletowy.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5080721" y="5791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Długość fali (</a:t>
            </a:r>
            <a:r>
              <a:rPr lang="pl-PL" dirty="0" err="1" smtClean="0"/>
              <a:t>nm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12" name="Prostokąt 11"/>
          <p:cNvSpPr/>
          <p:nvPr/>
        </p:nvSpPr>
        <p:spPr>
          <a:xfrm>
            <a:off x="2516608" y="2388158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200" dirty="0">
                <a:latin typeface="Arial" panose="020B0604020202020204" pitchFamily="34" charset="0"/>
              </a:rPr>
              <a:t>światło lasera </a:t>
            </a:r>
            <a:endParaRPr lang="pl-PL" sz="1200" dirty="0" smtClean="0">
              <a:latin typeface="Arial" panose="020B0604020202020204" pitchFamily="34" charset="0"/>
            </a:endParaRPr>
          </a:p>
          <a:p>
            <a:pPr algn="ctr"/>
            <a:r>
              <a:rPr lang="pl-PL" sz="1200" dirty="0" smtClean="0">
                <a:latin typeface="Arial" panose="020B0604020202020204" pitchFamily="34" charset="0"/>
              </a:rPr>
              <a:t>o </a:t>
            </a:r>
            <a:r>
              <a:rPr lang="pl-PL" sz="1200" dirty="0">
                <a:latin typeface="Arial" panose="020B0604020202020204" pitchFamily="34" charset="0"/>
              </a:rPr>
              <a:t>długości </a:t>
            </a:r>
            <a:r>
              <a:rPr lang="pl-PL" sz="1200" dirty="0" smtClean="0">
                <a:latin typeface="Arial" panose="020B0604020202020204" pitchFamily="34" charset="0"/>
              </a:rPr>
              <a:t>405nm</a:t>
            </a:r>
            <a:endParaRPr lang="pl-PL" sz="1200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3453876" y="4168005"/>
            <a:ext cx="669669" cy="306467"/>
          </a:xfrm>
          <a:prstGeom prst="roundRect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BV421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4290301" y="3584264"/>
            <a:ext cx="568352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V450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4574477" y="2962994"/>
            <a:ext cx="568352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V500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5510783" y="3235577"/>
            <a:ext cx="66966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BV510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6075915" y="3708932"/>
            <a:ext cx="66966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BV605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ole tekstowe 17"/>
          <p:cNvSpPr txBox="1"/>
          <p:nvPr/>
        </p:nvSpPr>
        <p:spPr>
          <a:xfrm>
            <a:off x="7059824" y="3277797"/>
            <a:ext cx="674682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BV650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ole tekstowe 18"/>
          <p:cNvSpPr txBox="1"/>
          <p:nvPr/>
        </p:nvSpPr>
        <p:spPr>
          <a:xfrm>
            <a:off x="7875572" y="3737497"/>
            <a:ext cx="657815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BV711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ole tekstowe 19"/>
          <p:cNvSpPr txBox="1"/>
          <p:nvPr/>
        </p:nvSpPr>
        <p:spPr>
          <a:xfrm>
            <a:off x="9231579" y="4141788"/>
            <a:ext cx="66966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BV786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5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6710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stosowane  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08" y="2544486"/>
            <a:ext cx="9196025" cy="3194603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3221260" y="2416850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200" dirty="0">
                <a:latin typeface="Arial" panose="020B0604020202020204" pitchFamily="34" charset="0"/>
              </a:rPr>
              <a:t>światło lasera </a:t>
            </a:r>
            <a:endParaRPr lang="pl-PL" sz="1200" dirty="0" smtClean="0">
              <a:latin typeface="Arial" panose="020B0604020202020204" pitchFamily="34" charset="0"/>
            </a:endParaRPr>
          </a:p>
          <a:p>
            <a:pPr algn="ctr"/>
            <a:r>
              <a:rPr lang="pl-PL" sz="1200" dirty="0" smtClean="0">
                <a:latin typeface="Arial" panose="020B0604020202020204" pitchFamily="34" charset="0"/>
              </a:rPr>
              <a:t>o </a:t>
            </a:r>
            <a:r>
              <a:rPr lang="pl-PL" sz="1200" dirty="0">
                <a:latin typeface="Arial" panose="020B0604020202020204" pitchFamily="34" charset="0"/>
              </a:rPr>
              <a:t>długości </a:t>
            </a:r>
            <a:r>
              <a:rPr lang="pl-PL" sz="1200" dirty="0" smtClean="0">
                <a:latin typeface="Arial" panose="020B0604020202020204" pitchFamily="34" charset="0"/>
              </a:rPr>
              <a:t>488nm</a:t>
            </a:r>
            <a:endParaRPr lang="pl-PL" sz="12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5080721" y="5791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Długość fali (</a:t>
            </a:r>
            <a:r>
              <a:rPr lang="pl-PL" dirty="0" err="1" smtClean="0"/>
              <a:t>nm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2798196" y="1423843"/>
            <a:ext cx="648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Emitowane światło fluorescencyjne po pobudzeniu danego fluorochromu przez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laser niebieski.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4271741" y="3849101"/>
            <a:ext cx="66966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BB510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5360762" y="3542634"/>
            <a:ext cx="553226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FITC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4976031" y="4913381"/>
            <a:ext cx="661344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AF488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5705866" y="4228007"/>
            <a:ext cx="416243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6210765" y="3864979"/>
            <a:ext cx="927356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PE-CF594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6960686" y="4606914"/>
            <a:ext cx="741265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PE-Cy5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ole tekstowe 17"/>
          <p:cNvSpPr txBox="1"/>
          <p:nvPr/>
        </p:nvSpPr>
        <p:spPr>
          <a:xfrm>
            <a:off x="6960686" y="3187545"/>
            <a:ext cx="661344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PerCP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ole tekstowe 18"/>
          <p:cNvSpPr txBox="1"/>
          <p:nvPr/>
        </p:nvSpPr>
        <p:spPr>
          <a:xfrm>
            <a:off x="9341286" y="4451265"/>
            <a:ext cx="741265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PE-Cy7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ole tekstowe 19"/>
          <p:cNvSpPr txBox="1"/>
          <p:nvPr/>
        </p:nvSpPr>
        <p:spPr>
          <a:xfrm>
            <a:off x="8072641" y="3835320"/>
            <a:ext cx="66966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BB700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1" y="712074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stosowane  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41" y="2472836"/>
            <a:ext cx="8979769" cy="3247605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5861830" y="2416850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200" dirty="0">
                <a:latin typeface="Arial" panose="020B0604020202020204" pitchFamily="34" charset="0"/>
              </a:rPr>
              <a:t>światło lasera </a:t>
            </a:r>
            <a:endParaRPr lang="pl-PL" sz="1200" dirty="0" smtClean="0">
              <a:latin typeface="Arial" panose="020B0604020202020204" pitchFamily="34" charset="0"/>
            </a:endParaRPr>
          </a:p>
          <a:p>
            <a:pPr algn="ctr"/>
            <a:r>
              <a:rPr lang="pl-PL" sz="1200" dirty="0" smtClean="0">
                <a:latin typeface="Arial" panose="020B0604020202020204" pitchFamily="34" charset="0"/>
              </a:rPr>
              <a:t>o </a:t>
            </a:r>
            <a:r>
              <a:rPr lang="pl-PL" sz="1200" dirty="0">
                <a:latin typeface="Arial" panose="020B0604020202020204" pitchFamily="34" charset="0"/>
              </a:rPr>
              <a:t>długości </a:t>
            </a:r>
            <a:r>
              <a:rPr lang="pl-PL" sz="1200" dirty="0" smtClean="0">
                <a:latin typeface="Arial" panose="020B0604020202020204" pitchFamily="34" charset="0"/>
              </a:rPr>
              <a:t>635nm</a:t>
            </a:r>
            <a:endParaRPr lang="pl-PL" sz="12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5080721" y="5791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Długość fali (</a:t>
            </a:r>
            <a:r>
              <a:rPr lang="pl-PL" dirty="0" err="1" smtClean="0"/>
              <a:t>nm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2798196" y="1423843"/>
            <a:ext cx="648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Emitowane światło fluorescencyjne po pobudzeniu danego fluorochromu przez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laser czerwony.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7138121" y="3790171"/>
            <a:ext cx="529498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APC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7247146" y="4602072"/>
            <a:ext cx="661344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AF647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7828384" y="3230987"/>
            <a:ext cx="943851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APC-R700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8300309" y="4755305"/>
            <a:ext cx="661344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AF700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9423919" y="3943404"/>
            <a:ext cx="848179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APC-Cy7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9387024" y="4973532"/>
            <a:ext cx="776230" cy="30646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APC-H7</a:t>
            </a:r>
            <a:endParaRPr lang="pl-P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1" y="712074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pojedyncze  i  tandemowe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57" y="1812720"/>
            <a:ext cx="5934075" cy="3371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973" y="1812720"/>
            <a:ext cx="5934075" cy="33528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455576" y="5654351"/>
            <a:ext cx="987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Większość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fluorochromów tandemowych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jest wzbudzana laserem o długości światła 488nm.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2396652" y="6023683"/>
            <a:ext cx="81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Dzięki użyciu fluorochromów tandemowych zwiększamy przesunięcie Stokesa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3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96101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Koniugacja  fluorochromów  z  przeciwciałami  monoklonalnymi  i  poliklonalnymi  w  cytometrii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75100" y="4204163"/>
            <a:ext cx="4424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większości przypadków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są skoniugowane z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przeciwciałami monoklonalnymi, które swoiście celują w antygeny/markery komórkowe.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75100" y="1947085"/>
            <a:ext cx="43609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czyli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immunoglobuliny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substancje białkowe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wytwarzane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przez w pełni zróżnicowane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limfocyty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 plazmocyty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zdolne do swoistego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łączenia się z antygenem.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543" y="1947085"/>
            <a:ext cx="7343457" cy="42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96101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Przeciwciała   poliklonalne  w  cytometrii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519731" y="1850001"/>
            <a:ext cx="8957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ażdy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klon limfocytów B, który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bierze udział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odpowiedzi immunologicznej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wytwarza immunoglobuliny swoiście rozpoznające określony epitop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tego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antygenu.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519732" y="2927338"/>
            <a:ext cx="8957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odpowiedzi immunologicznej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bierze udział wiele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klonów limfocytów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oraz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jednym antygenie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może być obecnych co najmniej kilka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różnych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epitopów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 Dlatego powstaje mieszanina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przeciwciał rozpoznających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różne determinanty. </a:t>
            </a: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Różnią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one również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powinowactwem, czyli stopniem dopasowania i siłą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wiązania z antygenem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2500055" y="4835672"/>
            <a:ext cx="684165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Grupa przeciwciał, rozpoznająca zasadniczo jeden antygen, ale reagująca z różnymi jego epitopami to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przeciwciała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poliklonalne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– pochodzące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 wielu klonów limfocytów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96101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Zalety  stosowania  przeciwciał 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poliklonalnych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080582" y="5460646"/>
            <a:ext cx="10328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Trwałość powstałych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 antygenem kompleksów w mniejszym stopniu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niż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przypadku przeciwciał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monoklonalnych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zależy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właściwości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roztworu (np. pH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050174" y="1802071"/>
            <a:ext cx="1029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Do wielu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badań, obejmujących również niektóre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zastosowania w diagnostyce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i terapii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poliklonalne są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zupełności wystarczające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91865" y="2898048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ZALETY: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2080582" y="3145372"/>
            <a:ext cx="8301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Niski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porównaniu z przeciwciałami monoklonalnych koszt uzyskiwania. </a:t>
            </a:r>
            <a:endParaRPr lang="pl-PL" dirty="0"/>
          </a:p>
        </p:txBody>
      </p:sp>
      <p:sp>
        <p:nvSpPr>
          <p:cNvPr id="10" name="Prostokąt 9"/>
          <p:cNvSpPr/>
          <p:nvPr/>
        </p:nvSpPr>
        <p:spPr>
          <a:xfrm>
            <a:off x="2080582" y="3629672"/>
            <a:ext cx="8499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Zdolność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do rozpoznawania różnych determinant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antygenu. </a:t>
            </a:r>
            <a:endParaRPr lang="pl-PL" dirty="0"/>
          </a:p>
        </p:txBody>
      </p:sp>
      <p:sp>
        <p:nvSpPr>
          <p:cNvPr id="11" name="Prostokąt 10"/>
          <p:cNvSpPr/>
          <p:nvPr/>
        </p:nvSpPr>
        <p:spPr>
          <a:xfrm>
            <a:off x="2080582" y="4122713"/>
            <a:ext cx="9741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Przeciwciała poliklonalne bardzo dobrze sprawdzają się 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badaniu złożonych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antygenów, w reakcjach immunoprecypitacji lub aglutynacji. </a:t>
            </a:r>
            <a:endParaRPr lang="pl-PL" dirty="0"/>
          </a:p>
        </p:txBody>
      </p:sp>
      <p:sp>
        <p:nvSpPr>
          <p:cNvPr id="12" name="Prostokąt 11"/>
          <p:cNvSpPr/>
          <p:nvPr/>
        </p:nvSpPr>
        <p:spPr>
          <a:xfrm>
            <a:off x="2080582" y="4930179"/>
            <a:ext cx="10229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Jako surowice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odpornościowe,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mają wysoką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zdolność neutralizacji toksyn. </a:t>
            </a:r>
            <a:endParaRPr lang="pl-PL" dirty="0"/>
          </a:p>
        </p:txBody>
      </p:sp>
      <p:cxnSp>
        <p:nvCxnSpPr>
          <p:cNvPr id="14" name="Łącznik prosty 13"/>
          <p:cNvCxnSpPr/>
          <p:nvPr/>
        </p:nvCxnSpPr>
        <p:spPr>
          <a:xfrm>
            <a:off x="1759282" y="331680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/>
          <p:cNvCxnSpPr/>
          <p:nvPr/>
        </p:nvCxnSpPr>
        <p:spPr>
          <a:xfrm>
            <a:off x="1740772" y="430946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/>
          <p:cNvCxnSpPr/>
          <p:nvPr/>
        </p:nvCxnSpPr>
        <p:spPr>
          <a:xfrm>
            <a:off x="1751032" y="5090131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16"/>
          <p:cNvCxnSpPr/>
          <p:nvPr/>
        </p:nvCxnSpPr>
        <p:spPr>
          <a:xfrm>
            <a:off x="1759282" y="3764910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/>
          <p:cNvCxnSpPr/>
          <p:nvPr/>
        </p:nvCxnSpPr>
        <p:spPr>
          <a:xfrm>
            <a:off x="1759282" y="568106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080582" y="3523150"/>
            <a:ext cx="9181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Problemem jest zróżnicowane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powinowactwo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poliklonalnych do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antygenu, rzutujące na wiarygodność, spójność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powtarzalność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wyników.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2080582" y="2402249"/>
            <a:ext cx="9181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Nie sprawdzają się w wykrywaniu subtelnych różnic w budowie antygenów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Jeżeli dwa antygeny różnią się tylko jednym epitopem, to przeciwciała poliklonalne w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reakcji krzyżowej rozpoznają obydwa antygeny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756742" y="496101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ady  stosowania  przeciwciał 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poliklonalnych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378114" y="2175564"/>
            <a:ext cx="9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WADY: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1788095" y="4950186"/>
            <a:ext cx="850990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Wady te powodują że przeciwciała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poliklonalne nie mają zastosowania w czułych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 precyzyjnych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technikach, takich jak cytometria przepływowa.</a:t>
            </a:r>
          </a:p>
        </p:txBody>
      </p:sp>
      <p:cxnSp>
        <p:nvCxnSpPr>
          <p:cNvPr id="13" name="Łącznik prosty 12"/>
          <p:cNvCxnSpPr/>
          <p:nvPr/>
        </p:nvCxnSpPr>
        <p:spPr>
          <a:xfrm>
            <a:off x="1759282" y="2587756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/>
          <p:cNvCxnSpPr/>
          <p:nvPr/>
        </p:nvCxnSpPr>
        <p:spPr>
          <a:xfrm>
            <a:off x="1759282" y="369162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6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048000" y="628642"/>
            <a:ext cx="5709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Cytometria  przepływowa  -  definicja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471259" y="1353994"/>
            <a:ext cx="9006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Jest to technika analityczna pozwalająca 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na szybki pomiar rozproszonego światła lub sygnałów fluorescencji emitowanych przez odpowiednio naświetlone komórki.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376996" y="3084936"/>
            <a:ext cx="11469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Pozwala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ona ocenić zarówno jakościowo, jak i ilościowo właściwości fizyczne i biologiczne komórek oraz niektórych ich komponentów: jąder, kwasów nukleinowych, mitochondriów i chloroplastów.</a:t>
            </a:r>
          </a:p>
        </p:txBody>
      </p:sp>
      <p:sp>
        <p:nvSpPr>
          <p:cNvPr id="14" name="Prostokąt 13"/>
          <p:cNvSpPr/>
          <p:nvPr/>
        </p:nvSpPr>
        <p:spPr>
          <a:xfrm>
            <a:off x="376996" y="4452549"/>
            <a:ext cx="11469980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identyfikacji antygenów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powierzchniowych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(lub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wewnątrzcytoplazmatycznych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charakterystycznych dla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danego rodzaju komórek stosowane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są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monoklonalne sprzężone z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fluorochromem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które swoiście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reagują z określonymi antygenami.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Kompleks antygen–przeciwciało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emituje fluorescencję,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której pomiar pozwala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względnie ocenić ekspresję antygenów.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7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800784" y="4467490"/>
            <a:ext cx="10653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Hodowla mieszaniny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komórek poddanych fuzji na specjalnym medium selekcyjnym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pozwala pozbyć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niesfuzjowanych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plazmocytów oraz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komórek szpiczaka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pozwala jedynie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na przeżycie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produktów fuzji komórek szpiczaka i plazmocytów (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hybrydom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Spośród otrzymanych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hybrydom izoluje się i klonuje te, które najbardziej wydajnie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produkują przeciwciała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W ten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sposób otrzymane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hybrydy produkujące przeciwciała 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określonej swoistości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można dowolnie długo hodować in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vitro.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1756742" y="496101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Przeciwciała  monoklonalne  w  cytometrii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800784" y="3416303"/>
            <a:ext cx="10653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Polegająca ona 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fuzji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komórki plazmatycznej wyizolowanej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 immunizowanej określonym antygenem myszy oraz komórki szpiczaka z defektem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metabolicznym.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492762" y="1679507"/>
            <a:ext cx="926997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Przeciwciała monoklonalne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są to przeciwciała produkowane przez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nieróżnicujące się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stanowiące jeden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klon limfocyty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które rozpoznają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tylko jedną, ściśle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określoną determinantę antygenową.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800784" y="2981919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Metoda Kohlera i 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Milsteina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 (1975)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4" y="1242719"/>
            <a:ext cx="2038635" cy="2000529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31" y="1931666"/>
            <a:ext cx="1819529" cy="1162212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1756742" y="496101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Produkcja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przeciwciał  monoklonalnych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cxnSp>
        <p:nvCxnSpPr>
          <p:cNvPr id="12" name="Łącznik prosty ze strzałką 11"/>
          <p:cNvCxnSpPr/>
          <p:nvPr/>
        </p:nvCxnSpPr>
        <p:spPr>
          <a:xfrm>
            <a:off x="2150075" y="2512772"/>
            <a:ext cx="9391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az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106" y="1847578"/>
            <a:ext cx="1866667" cy="1047619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5475" y="2021388"/>
            <a:ext cx="1085714" cy="10761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7" name="Łącznik prosty ze strzałką 16"/>
          <p:cNvCxnSpPr/>
          <p:nvPr/>
        </p:nvCxnSpPr>
        <p:spPr>
          <a:xfrm>
            <a:off x="4352663" y="2547760"/>
            <a:ext cx="7948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raz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106" y="1931666"/>
            <a:ext cx="1476190" cy="1028571"/>
          </a:xfrm>
          <a:prstGeom prst="rect">
            <a:avLst/>
          </a:prstGeom>
        </p:spPr>
      </p:pic>
      <p:cxnSp>
        <p:nvCxnSpPr>
          <p:cNvPr id="23" name="Łącznik prosty ze strzałką 22"/>
          <p:cNvCxnSpPr/>
          <p:nvPr/>
        </p:nvCxnSpPr>
        <p:spPr>
          <a:xfrm flipH="1">
            <a:off x="9144296" y="2512772"/>
            <a:ext cx="7948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/>
          <p:cNvCxnSpPr/>
          <p:nvPr/>
        </p:nvCxnSpPr>
        <p:spPr>
          <a:xfrm flipH="1">
            <a:off x="6746789" y="2512772"/>
            <a:ext cx="7784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Obraz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3221" y="3869768"/>
            <a:ext cx="4400000" cy="1200000"/>
          </a:xfrm>
          <a:prstGeom prst="rect">
            <a:avLst/>
          </a:prstGeom>
        </p:spPr>
      </p:pic>
      <p:cxnSp>
        <p:nvCxnSpPr>
          <p:cNvPr id="9" name="Łącznik prosty ze strzałką 8"/>
          <p:cNvCxnSpPr/>
          <p:nvPr/>
        </p:nvCxnSpPr>
        <p:spPr>
          <a:xfrm>
            <a:off x="6043046" y="3243248"/>
            <a:ext cx="0" cy="626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5378" y="3783536"/>
            <a:ext cx="3514286" cy="1333333"/>
          </a:xfrm>
          <a:prstGeom prst="rect">
            <a:avLst/>
          </a:prstGeom>
        </p:spPr>
      </p:pic>
      <p:cxnSp>
        <p:nvCxnSpPr>
          <p:cNvPr id="18" name="Łącznik prosty ze strzałką 17"/>
          <p:cNvCxnSpPr/>
          <p:nvPr/>
        </p:nvCxnSpPr>
        <p:spPr>
          <a:xfrm>
            <a:off x="6993924" y="4469768"/>
            <a:ext cx="9761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raz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8368" y="5841958"/>
            <a:ext cx="3133333" cy="847619"/>
          </a:xfrm>
          <a:prstGeom prst="rect">
            <a:avLst/>
          </a:prstGeom>
        </p:spPr>
      </p:pic>
      <p:cxnSp>
        <p:nvCxnSpPr>
          <p:cNvPr id="25" name="Łącznik prosty ze strzałką 24"/>
          <p:cNvCxnSpPr/>
          <p:nvPr/>
        </p:nvCxnSpPr>
        <p:spPr>
          <a:xfrm>
            <a:off x="8773297" y="5116869"/>
            <a:ext cx="0" cy="7250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1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294142" y="1507406"/>
            <a:ext cx="9497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Przeciwciała monoklonalne używane są wszędzie tam, gdzie przede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wszystkim wymagana jest wysoka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specyficzność i powtarzalność reakcji z antygenem w ogóle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1756742" y="496101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Zalety  przeciwciał  monoklonalnych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573153" y="2285986"/>
            <a:ext cx="69397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szczególności właśnie ten typ przeciwciał znalazł zastosowanie w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cytometrii przepływowej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Prostokąt 6"/>
          <p:cNvSpPr/>
          <p:nvPr/>
        </p:nvSpPr>
        <p:spPr>
          <a:xfrm>
            <a:off x="2072332" y="5404539"/>
            <a:ext cx="10074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Przy ich pomocy możliwe odróżnienie od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siebie izoenzymów, proenzymów od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enzymów właściwych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białek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prawidłowych od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nowotworowych, szczepów bakterii lub mutantów wirusów.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491865" y="3206973"/>
            <a:ext cx="11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ZALETY: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Łącznik prosty 8"/>
          <p:cNvCxnSpPr/>
          <p:nvPr/>
        </p:nvCxnSpPr>
        <p:spPr>
          <a:xfrm>
            <a:off x="1759282" y="3625733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/>
          <p:cNvCxnSpPr/>
          <p:nvPr/>
        </p:nvCxnSpPr>
        <p:spPr>
          <a:xfrm>
            <a:off x="1740772" y="507559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/>
          <p:cNvCxnSpPr/>
          <p:nvPr/>
        </p:nvCxnSpPr>
        <p:spPr>
          <a:xfrm>
            <a:off x="1751032" y="5596769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>
            <a:off x="1759282" y="4358042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stokąt 13"/>
          <p:cNvSpPr/>
          <p:nvPr/>
        </p:nvSpPr>
        <p:spPr>
          <a:xfrm>
            <a:off x="2080582" y="3444373"/>
            <a:ext cx="9991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Dzięki wysokiej specyficzności można używać ich w bardzo małych stężeniach eliminując przy tym skłonność do krzyżowych reakcji z innymi białkami oraz wiązanie niespecyficzne (tło). </a:t>
            </a:r>
            <a:endParaRPr lang="pl-PL" dirty="0"/>
          </a:p>
        </p:txBody>
      </p:sp>
      <p:sp>
        <p:nvSpPr>
          <p:cNvPr id="15" name="Prostokąt 14"/>
          <p:cNvSpPr/>
          <p:nvPr/>
        </p:nvSpPr>
        <p:spPr>
          <a:xfrm>
            <a:off x="2080583" y="4186178"/>
            <a:ext cx="986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Przeciwciała monoklonalne umożliwiają odróżnienie od siebie minimalnie różniących się antygenów</a:t>
            </a:r>
            <a:endParaRPr lang="pl-PL" dirty="0"/>
          </a:p>
        </p:txBody>
      </p:sp>
      <p:sp>
        <p:nvSpPr>
          <p:cNvPr id="16" name="Prostokąt 15"/>
          <p:cNvSpPr/>
          <p:nvPr/>
        </p:nvSpPr>
        <p:spPr>
          <a:xfrm>
            <a:off x="2080582" y="4912729"/>
            <a:ext cx="5371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Pozwalają 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wykrywanie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modyfikacji antygenu.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49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96101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Wady  przeciwciał  monoklonalnych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133741" y="2303310"/>
            <a:ext cx="74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Niska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porównaniu z przeciwciałami poliklonalnymi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zachłanność.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2125492" y="2821791"/>
            <a:ext cx="8600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Wiążą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specyficznie z określonym epitopem, czyli pewnym tylko fragmentem przestrzennej struktury białka, a nie z antygenem jako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całością.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125491" y="3650274"/>
            <a:ext cx="8352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Stosowanie przeciwciał monoklonalnych w diagnostyce niektórych rodzajów nowotworów również może napotkać pewne ograniczenia. 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545024" y="2040740"/>
            <a:ext cx="9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WADY: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Łącznik prosty 10"/>
          <p:cNvCxnSpPr/>
          <p:nvPr/>
        </p:nvCxnSpPr>
        <p:spPr>
          <a:xfrm>
            <a:off x="1812441" y="2459500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>
            <a:off x="1793931" y="3822716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/>
          <p:cNvCxnSpPr/>
          <p:nvPr/>
        </p:nvCxnSpPr>
        <p:spPr>
          <a:xfrm>
            <a:off x="1804191" y="3010888"/>
            <a:ext cx="321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/>
          <p:cNvSpPr/>
          <p:nvPr/>
        </p:nvSpPr>
        <p:spPr>
          <a:xfrm>
            <a:off x="1185513" y="5108432"/>
            <a:ext cx="971314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Aby zapobiec wynikom fałszywie negatywnym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prawdopodobne jest, że w przyszłości, przynajmniej do niektórych rodzajów badań z użyciem przeciwciał, będą stosowane mieszaniny przeciwciał monoklonalnych lub przeciwciała poliklonalne.</a:t>
            </a:r>
          </a:p>
        </p:txBody>
      </p:sp>
    </p:spTree>
    <p:extLst>
      <p:ext uri="{BB962C8B-B14F-4D97-AF65-F5344CB8AC3E}">
        <p14:creationId xmlns:p14="http://schemas.microsoft.com/office/powerpoint/2010/main" val="17159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608484" y="692455"/>
            <a:ext cx="8869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Kompensacja  fluorescencji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296757" y="2056274"/>
            <a:ext cx="964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Widma emisji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fluorescencji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fluorochromów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mniejszym lub większym stopniu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nakładają się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siebie.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296756" y="3105186"/>
            <a:ext cx="9648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Nakładanie się widm może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prowadzić do uzyskiwania wyników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zarówno fałszywie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pozytywnych, jak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fałszywie negatywnych. Aby temu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zapobiec konieczne jest zastosowanie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kompensacji, czyli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matematycznej korekty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zmierzonych sygnałów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fluorescencji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296756" y="4431097"/>
            <a:ext cx="9648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Każdy fluorochrom ma charakterystyczne dla siebie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widmo emisji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również charakterystyczny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jest stopień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nakładania się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tego widma na widma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emisji innych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fluorochromów. </a:t>
            </a:r>
          </a:p>
        </p:txBody>
      </p:sp>
    </p:spTree>
    <p:extLst>
      <p:ext uri="{BB962C8B-B14F-4D97-AF65-F5344CB8AC3E}">
        <p14:creationId xmlns:p14="http://schemas.microsoft.com/office/powerpoint/2010/main" val="22526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7" y="2337518"/>
            <a:ext cx="4333875" cy="3533775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1608484" y="692455"/>
            <a:ext cx="8869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Kompensacja  fluorescencji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525482" y="4312225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Nakładający się obszar </a:t>
            </a:r>
          </a:p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widm emisyjnych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Łącznik prosty ze strzałką 7"/>
          <p:cNvCxnSpPr/>
          <p:nvPr/>
        </p:nvCxnSpPr>
        <p:spPr>
          <a:xfrm flipV="1">
            <a:off x="3392873" y="4635390"/>
            <a:ext cx="1132609" cy="59123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2388338" y="5674883"/>
            <a:ext cx="1004535" cy="19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/>
          <p:cNvSpPr txBox="1"/>
          <p:nvPr/>
        </p:nvSpPr>
        <p:spPr>
          <a:xfrm>
            <a:off x="2335004" y="5619199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Długość fali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4295139" y="2192478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Filtr </a:t>
            </a:r>
          </a:p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transmisji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Łącznik prosty ze strzałką 12"/>
          <p:cNvCxnSpPr/>
          <p:nvPr/>
        </p:nvCxnSpPr>
        <p:spPr>
          <a:xfrm flipH="1">
            <a:off x="3860464" y="2454088"/>
            <a:ext cx="434675" cy="7463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stokąt 13"/>
          <p:cNvSpPr/>
          <p:nvPr/>
        </p:nvSpPr>
        <p:spPr>
          <a:xfrm>
            <a:off x="7253056" y="3527533"/>
            <a:ext cx="4090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Zaznaczone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odpowiadają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obszarom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nakładania się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widm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mogącym powodować fałszywie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dodatni wynik znakowania.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7006680" y="3033020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Nakładanie widm emisyjnych FITC i PE. </a:t>
            </a:r>
          </a:p>
        </p:txBody>
      </p:sp>
    </p:spTree>
    <p:extLst>
      <p:ext uri="{BB962C8B-B14F-4D97-AF65-F5344CB8AC3E}">
        <p14:creationId xmlns:p14="http://schemas.microsoft.com/office/powerpoint/2010/main" val="28831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" y="2020298"/>
            <a:ext cx="2276475" cy="239077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67" y="1232706"/>
            <a:ext cx="2152650" cy="23241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843" y="3732912"/>
            <a:ext cx="2162175" cy="2324100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599093" y="492148"/>
            <a:ext cx="8869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Kompensacja  fluorescencji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6334670" y="1548371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ptymalna kompensacja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8613764" y="3679898"/>
            <a:ext cx="3031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Zbyt wysoka kompensacji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325626" y="4411073"/>
            <a:ext cx="43970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subpopulacja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limfocytów T CD4/PE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, wyznakowana monoklonalnym przeciwciałem sprzężonym z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 obserwowana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jest w obszarze UR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(górny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prawy),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którym odczytywana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jest fluorescencja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FITC (A). </a:t>
            </a:r>
            <a:endParaRPr lang="pl-PL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pl-PL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subpopulacja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limfocytów CD8/FITC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wyznakowana monoklonalnym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przeciwciałem sprzężonym z FITC 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obserwowana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jest w obszarze UR (górny prawy), 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którym odczytywana jest również fikoerytryna (B). </a:t>
            </a:r>
          </a:p>
        </p:txBody>
      </p:sp>
      <p:sp>
        <p:nvSpPr>
          <p:cNvPr id="15" name="Prostokąt 14"/>
          <p:cNvSpPr/>
          <p:nvPr/>
        </p:nvSpPr>
        <p:spPr>
          <a:xfrm>
            <a:off x="2498977" y="40110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Brak kompensacji 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8613764" y="4049230"/>
            <a:ext cx="31210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Przekroczenie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pewnych wartości kompensacji powoduje iż część graficznej reprezentacji subpopulacji CD4/PE oraz CD8/FITC znika z obszaru bramki analitycznej (A2 i B2).</a:t>
            </a:r>
          </a:p>
        </p:txBody>
      </p:sp>
      <p:sp>
        <p:nvSpPr>
          <p:cNvPr id="17" name="Prostokąt 16"/>
          <p:cNvSpPr/>
          <p:nvPr/>
        </p:nvSpPr>
        <p:spPr>
          <a:xfrm>
            <a:off x="6365843" y="1917703"/>
            <a:ext cx="4339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W przypadku </a:t>
            </a:r>
            <a:r>
              <a:rPr lang="pl-PL" sz="1400" b="1" dirty="0">
                <a:latin typeface="Arial" panose="020B0604020202020204" pitchFamily="34" charset="0"/>
                <a:cs typeface="Arial" panose="020B0604020202020204" pitchFamily="34" charset="0"/>
              </a:rPr>
              <a:t>właściwej kompensacji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zarówno subpopulacja CD4/PE jak i CD8/FITC odczytywane są w prawidłowych obszarach UL ( górny lewy, A1) oraz LR (dolny prawy, B1). </a:t>
            </a:r>
          </a:p>
        </p:txBody>
      </p:sp>
    </p:spTree>
    <p:extLst>
      <p:ext uri="{BB962C8B-B14F-4D97-AF65-F5344CB8AC3E}">
        <p14:creationId xmlns:p14="http://schemas.microsoft.com/office/powerpoint/2010/main" val="426290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7408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1171046" y="321289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izotypowa</a:t>
            </a:r>
          </a:p>
        </p:txBody>
      </p:sp>
      <p:sp>
        <p:nvSpPr>
          <p:cNvPr id="9" name="Prostokąt 8"/>
          <p:cNvSpPr/>
          <p:nvPr/>
        </p:nvSpPr>
        <p:spPr>
          <a:xfrm>
            <a:off x="3566752" y="406458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izokloniczna</a:t>
            </a:r>
          </a:p>
        </p:txBody>
      </p:sp>
      <p:sp>
        <p:nvSpPr>
          <p:cNvPr id="10" name="Prostokąt 9"/>
          <p:cNvSpPr/>
          <p:nvPr/>
        </p:nvSpPr>
        <p:spPr>
          <a:xfrm>
            <a:off x="7333605" y="4648545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wewnętrzna 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8683326" y="3444879"/>
            <a:ext cx="2814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FMO</a:t>
            </a:r>
          </a:p>
          <a:p>
            <a:pPr algn="ctr"/>
            <a:r>
              <a:rPr lang="pl-PL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fluorescence</a:t>
            </a:r>
            <a:r>
              <a:rPr lang="pl-PL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-minus-one)</a:t>
            </a:r>
            <a:endParaRPr lang="pl-P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4799894" y="1824390"/>
            <a:ext cx="28282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Sposoby określenia  </a:t>
            </a:r>
          </a:p>
          <a:p>
            <a:pPr algn="ctr"/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pozytywności 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i  tła </a:t>
            </a:r>
          </a:p>
        </p:txBody>
      </p:sp>
      <p:cxnSp>
        <p:nvCxnSpPr>
          <p:cNvPr id="15" name="Łącznik prosty ze strzałką 14"/>
          <p:cNvCxnSpPr/>
          <p:nvPr/>
        </p:nvCxnSpPr>
        <p:spPr>
          <a:xfrm flipH="1">
            <a:off x="3364478" y="2758176"/>
            <a:ext cx="1839433" cy="4547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/>
          <p:cNvCxnSpPr>
            <a:endCxn id="9" idx="0"/>
          </p:cNvCxnSpPr>
          <p:nvPr/>
        </p:nvCxnSpPr>
        <p:spPr>
          <a:xfrm flipH="1">
            <a:off x="4729891" y="2758176"/>
            <a:ext cx="963575" cy="130640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/>
          <p:cNvCxnSpPr/>
          <p:nvPr/>
        </p:nvCxnSpPr>
        <p:spPr>
          <a:xfrm>
            <a:off x="6628674" y="2758176"/>
            <a:ext cx="1565097" cy="179690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ze strzałką 20"/>
          <p:cNvCxnSpPr/>
          <p:nvPr/>
        </p:nvCxnSpPr>
        <p:spPr>
          <a:xfrm>
            <a:off x="7128404" y="2758176"/>
            <a:ext cx="2434856" cy="7957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/>
          <p:cNvSpPr/>
          <p:nvPr/>
        </p:nvSpPr>
        <p:spPr>
          <a:xfrm>
            <a:off x="173117" y="5179397"/>
            <a:ext cx="6123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zięki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stosowaniu różnego typu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kontroli możliwa jest eliminacja zakłóceń analizy. Stosując kontrole  otrzymujemy wiarygodne rozróżnienie komórek pozytywnych i negatywnych. 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7408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sposobem 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kontroli </a:t>
            </a:r>
            <a:r>
              <a:rPr lang="pl-PL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izotypowej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845808" y="4701477"/>
            <a:ext cx="10843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różniące się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budową części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zmiennych mogą więc wykazywać różnice 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awidności i poziomie niespecyficznego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oddziaływania.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845809" y="1910711"/>
            <a:ext cx="1398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izotypowa </a:t>
            </a:r>
          </a:p>
        </p:txBody>
      </p:sp>
      <p:sp>
        <p:nvSpPr>
          <p:cNvPr id="8" name="Prostokąt 7"/>
          <p:cNvSpPr/>
          <p:nvPr/>
        </p:nvSpPr>
        <p:spPr>
          <a:xfrm>
            <a:off x="845808" y="2984661"/>
            <a:ext cx="10843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Wybarwia się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dodatkową próbkę badanych komórek mysimi immunoglobulinami tej samej klasy, podklasy i sprzężonymi z tym samym fluorochromem co przeciwciała diagnostyczne. Kontrolne mysie immunoglobuliny muszą być tak zaprojektowane, aby nie reagowały specyficznie z żadnym badanym antygenem. Poziom ich niespecyficznego wiązania może być pomocny w określeniu fluorescencji tła. </a:t>
            </a:r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2505685" y="2049210"/>
            <a:ext cx="8130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najstarszy typ kontroli w cytometrii do oceny niespecyficznej fluorescencji tła. </a:t>
            </a:r>
            <a:endParaRPr lang="pl-PL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845808" y="2662147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Wykonanie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Łącznik prosty ze strzałką 11"/>
          <p:cNvCxnSpPr>
            <a:endCxn id="9" idx="1"/>
          </p:cNvCxnSpPr>
          <p:nvPr/>
        </p:nvCxnSpPr>
        <p:spPr>
          <a:xfrm>
            <a:off x="2147777" y="2233876"/>
            <a:ext cx="3579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845808" y="438108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Pewne ograniczenia</a:t>
            </a:r>
            <a:endParaRPr lang="pl-PL" b="1" dirty="0"/>
          </a:p>
        </p:txBody>
      </p:sp>
      <p:sp>
        <p:nvSpPr>
          <p:cNvPr id="14" name="Prostokąt 13"/>
          <p:cNvSpPr/>
          <p:nvPr/>
        </p:nvSpPr>
        <p:spPr>
          <a:xfrm>
            <a:off x="3319684" y="5508809"/>
            <a:ext cx="681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Kontrola izotypowa może być przeznaczona do jakościowej orientacji w poziomie niespecyficznego oddziaływania oraz może być stosowana w barwieniu komórek z hodowli.</a:t>
            </a:r>
          </a:p>
        </p:txBody>
      </p:sp>
    </p:spTree>
    <p:extLst>
      <p:ext uri="{BB962C8B-B14F-4D97-AF65-F5344CB8AC3E}">
        <p14:creationId xmlns:p14="http://schemas.microsoft.com/office/powerpoint/2010/main" val="20389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7408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 sposobem  </a:t>
            </a:r>
          </a:p>
          <a:p>
            <a:pPr algn="ctr"/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ontroli  izoklonicznej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907995" y="3415396"/>
            <a:ext cx="103837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admiar niesprzężonego z fluorochromem przeciwciała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wysyca wszystkie epitopy blokując je dla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 sprzężonych z fluorochromem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ten sposób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jakikolwiek wzrost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fluorescencji tła jest wynikiem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niespecyficznego wiązania się cząsteczek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fluorochromu do różnych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antygenów.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871559" y="2053261"/>
            <a:ext cx="1620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</a:t>
            </a:r>
            <a:endParaRPr lang="pl-PL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izokloniczna 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2637360" y="1776261"/>
            <a:ext cx="8654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składa się z mieszaniny przeciwciał sprzężonych z fluorochromem oraz większej ilości tych samych przeciwciał, ale niesprzężonych. Ten typ kontroli jest użyteczny przy określaniu niespecyficznych wiązań, w których bierze udział cząsteczka fluorochromu. </a:t>
            </a:r>
            <a:endParaRPr lang="pl-PL" dirty="0"/>
          </a:p>
        </p:txBody>
      </p:sp>
      <p:cxnSp>
        <p:nvCxnSpPr>
          <p:cNvPr id="11" name="Łącznik prosty ze strzałką 10"/>
          <p:cNvCxnSpPr>
            <a:endCxn id="7" idx="1"/>
          </p:cNvCxnSpPr>
          <p:nvPr/>
        </p:nvCxnSpPr>
        <p:spPr>
          <a:xfrm>
            <a:off x="2190307" y="2371060"/>
            <a:ext cx="447053" cy="53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/>
          <p:cNvSpPr/>
          <p:nvPr/>
        </p:nvSpPr>
        <p:spPr>
          <a:xfrm>
            <a:off x="907995" y="4873963"/>
            <a:ext cx="10383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Ten rodzaj kontroli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nie jest powszechnie stosowany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brak jest również opublikowanych danych na temat istotności tego typu oddziaływań. Zastosowanie tego typu kontroli może wpłynąć na decyzję o zmianie stosowanych kombinacji przeciwciało-fluorochrom w przypadku podejrzenia niespecyficznego wiązania się przeciwciała poprzez fluorochrom.</a:t>
            </a:r>
          </a:p>
        </p:txBody>
      </p:sp>
    </p:spTree>
    <p:extLst>
      <p:ext uri="{BB962C8B-B14F-4D97-AF65-F5344CB8AC3E}">
        <p14:creationId xmlns:p14="http://schemas.microsoft.com/office/powerpoint/2010/main" val="26519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319" y="3530464"/>
            <a:ext cx="3432345" cy="2572735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2787444" y="2306710"/>
            <a:ext cx="6558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podstawowe </a:t>
            </a:r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rodzaje 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cytometrów przepływowych: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3144111" y="3416316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l-P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sortery komórkowe</a:t>
            </a:r>
            <a:endParaRPr lang="en-GB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6625470" y="404633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analizatory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89" y="3892445"/>
            <a:ext cx="3621916" cy="2596845"/>
          </a:xfrm>
          <a:prstGeom prst="rect">
            <a:avLst/>
          </a:prstGeom>
        </p:spPr>
      </p:pic>
      <p:cxnSp>
        <p:nvCxnSpPr>
          <p:cNvPr id="8" name="Łącznik prosty 7"/>
          <p:cNvCxnSpPr>
            <a:stCxn id="4" idx="2"/>
            <a:endCxn id="5" idx="0"/>
          </p:cNvCxnSpPr>
          <p:nvPr/>
        </p:nvCxnSpPr>
        <p:spPr>
          <a:xfrm flipH="1">
            <a:off x="4332898" y="3014596"/>
            <a:ext cx="1733604" cy="4017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/>
          <p:cNvCxnSpPr>
            <a:stCxn id="4" idx="2"/>
            <a:endCxn id="6" idx="0"/>
          </p:cNvCxnSpPr>
          <p:nvPr/>
        </p:nvCxnSpPr>
        <p:spPr>
          <a:xfrm>
            <a:off x="6066502" y="3014596"/>
            <a:ext cx="1254030" cy="1031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12" name="Prostokąt 11"/>
          <p:cNvSpPr/>
          <p:nvPr/>
        </p:nvSpPr>
        <p:spPr>
          <a:xfrm>
            <a:off x="2369574" y="628642"/>
            <a:ext cx="739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Podstawowe  typy  cytometrów  przepływowych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3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7408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 sposobem  </a:t>
            </a:r>
          </a:p>
          <a:p>
            <a:pPr algn="ctr"/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egatywnej  kontroli  wewnętrznej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853964" y="2378644"/>
            <a:ext cx="1623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Negatywna </a:t>
            </a:r>
          </a:p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</a:t>
            </a:r>
          </a:p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wewnętrzna 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2732567" y="2405427"/>
            <a:ext cx="8080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populacja komórek, która nie wykazuje ekspresji interesującego nas antygenu i pozostaje niewybarwiona w próbce, która zawiera populację komórek wykazujących ekspresję poszukiwanego antygenu. </a:t>
            </a:r>
            <a:endParaRPr lang="pl-PL" dirty="0"/>
          </a:p>
        </p:txBody>
      </p:sp>
      <p:cxnSp>
        <p:nvCxnSpPr>
          <p:cNvPr id="9" name="Łącznik prosty ze strzałką 8"/>
          <p:cNvCxnSpPr/>
          <p:nvPr/>
        </p:nvCxnSpPr>
        <p:spPr>
          <a:xfrm>
            <a:off x="2195066" y="2867092"/>
            <a:ext cx="44656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853964" y="396933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Główna zaleta </a:t>
            </a:r>
            <a:endParaRPr lang="pl-PL" b="1" dirty="0"/>
          </a:p>
        </p:txBody>
      </p:sp>
      <p:sp>
        <p:nvSpPr>
          <p:cNvPr id="11" name="Prostokąt 10"/>
          <p:cNvSpPr/>
          <p:nvPr/>
        </p:nvSpPr>
        <p:spPr>
          <a:xfrm>
            <a:off x="853964" y="4258464"/>
            <a:ext cx="10835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Wszystkie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populacje komórek są narażone na identyczne czynniki i poddawane są tej samej procedurze analitycznej jak populacja komórek oznaczanych. Teoretycznie intensywność fluorescencji kontroli wewnętrznej powinna odpowiadać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autofluorescencji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komórek niezwiązanych z przeciwciałem.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02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527408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 sposobem  </a:t>
            </a:r>
          </a:p>
          <a:p>
            <a:pPr algn="ctr"/>
            <a:r>
              <a:rPr lang="pl-PL" sz="24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fluorescence-minus-one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(FMO)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1806980" y="3644992"/>
            <a:ext cx="823015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Kontrole FMO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pozwalają ocenić efekt skompensowania nakładających się widm emisji fluorescencji. </a:t>
            </a:r>
          </a:p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Są najużyteczniejsze w eksperymentach wielokolorowych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w których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głównym źródłem szumów uniemożliwiających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jednoznaczne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określenie granicy pomiędzy komórkami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(populacjami)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negatywnymi 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pozytywnymi na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dany antygen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jest zjawisko nakładania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się widm.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834906" y="2178534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Kontrola FMO </a:t>
            </a:r>
            <a:endParaRPr lang="pl-PL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fluorescence-minus-one) </a:t>
            </a:r>
          </a:p>
        </p:txBody>
      </p:sp>
      <p:sp>
        <p:nvSpPr>
          <p:cNvPr id="9" name="Prostokąt 8"/>
          <p:cNvSpPr/>
          <p:nvPr/>
        </p:nvSpPr>
        <p:spPr>
          <a:xfrm>
            <a:off x="4181423" y="2178533"/>
            <a:ext cx="7269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to dodatkowe próbki znakowane wszystkimi przeciwciałami obecnymi w panelu oprócz jednego. </a:t>
            </a:r>
          </a:p>
        </p:txBody>
      </p:sp>
      <p:cxnSp>
        <p:nvCxnSpPr>
          <p:cNvPr id="11" name="Łącznik prosty ze strzałką 10"/>
          <p:cNvCxnSpPr/>
          <p:nvPr/>
        </p:nvCxnSpPr>
        <p:spPr>
          <a:xfrm>
            <a:off x="3434316" y="2402960"/>
            <a:ext cx="66985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4882" y="38205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Określenie  pozytywności  i  tła  sposobem  </a:t>
            </a:r>
          </a:p>
          <a:p>
            <a:pPr algn="ctr"/>
            <a:r>
              <a:rPr lang="pl-PL" sz="24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fluorescence-minus-one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(FMO)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5656521" y="5528931"/>
            <a:ext cx="62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2951"/>
              </p:ext>
            </p:extLst>
          </p:nvPr>
        </p:nvGraphicFramePr>
        <p:xfrm>
          <a:off x="391840" y="2072504"/>
          <a:ext cx="4818114" cy="3849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1865">
                  <a:extLst>
                    <a:ext uri="{9D8B030D-6E8A-4147-A177-3AD203B41FA5}">
                      <a16:colId xmlns:a16="http://schemas.microsoft.com/office/drawing/2014/main" val="2637211556"/>
                    </a:ext>
                  </a:extLst>
                </a:gridCol>
                <a:gridCol w="744864">
                  <a:extLst>
                    <a:ext uri="{9D8B030D-6E8A-4147-A177-3AD203B41FA5}">
                      <a16:colId xmlns:a16="http://schemas.microsoft.com/office/drawing/2014/main" val="1476202307"/>
                    </a:ext>
                  </a:extLst>
                </a:gridCol>
                <a:gridCol w="745507">
                  <a:extLst>
                    <a:ext uri="{9D8B030D-6E8A-4147-A177-3AD203B41FA5}">
                      <a16:colId xmlns:a16="http://schemas.microsoft.com/office/drawing/2014/main" val="1475148935"/>
                    </a:ext>
                  </a:extLst>
                </a:gridCol>
                <a:gridCol w="745507">
                  <a:extLst>
                    <a:ext uri="{9D8B030D-6E8A-4147-A177-3AD203B41FA5}">
                      <a16:colId xmlns:a16="http://schemas.microsoft.com/office/drawing/2014/main" val="3234665899"/>
                    </a:ext>
                  </a:extLst>
                </a:gridCol>
                <a:gridCol w="744864">
                  <a:extLst>
                    <a:ext uri="{9D8B030D-6E8A-4147-A177-3AD203B41FA5}">
                      <a16:colId xmlns:a16="http://schemas.microsoft.com/office/drawing/2014/main" val="1842829809"/>
                    </a:ext>
                  </a:extLst>
                </a:gridCol>
                <a:gridCol w="745507">
                  <a:extLst>
                    <a:ext uri="{9D8B030D-6E8A-4147-A177-3AD203B41FA5}">
                      <a16:colId xmlns:a16="http://schemas.microsoft.com/office/drawing/2014/main" val="1953704769"/>
                    </a:ext>
                  </a:extLst>
                </a:gridCol>
              </a:tblGrid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 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FITC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PE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PerCP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V450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APC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922426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 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CD95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CD28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CD4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CD8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TLR-4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3644177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9630701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2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5994384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 dirty="0">
                          <a:effectLst/>
                        </a:rPr>
                        <a:t> 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71852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3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665321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 dirty="0">
                          <a:effectLst/>
                        </a:rPr>
                        <a:t>+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2524914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5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9023169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6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------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273455"/>
                  </a:ext>
                </a:extLst>
              </a:tr>
              <a:tr h="384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Probówka  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>
                          <a:effectLst/>
                        </a:rPr>
                        <a:t>+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400" dirty="0">
                          <a:effectLst/>
                        </a:rPr>
                        <a:t>-----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510507"/>
                  </a:ext>
                </a:extLst>
              </a:tr>
            </a:tbl>
          </a:graphicData>
        </a:graphic>
      </p:graphicFrame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506" y="1305240"/>
            <a:ext cx="4987865" cy="1797892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70" y="4917577"/>
            <a:ext cx="4988102" cy="1795924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69" y="3089754"/>
            <a:ext cx="4988102" cy="17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Diagnostyka  kliniczna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70346"/>
              </p:ext>
            </p:extLst>
          </p:nvPr>
        </p:nvGraphicFramePr>
        <p:xfrm>
          <a:off x="686575" y="2169042"/>
          <a:ext cx="10780751" cy="38328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8978">
                  <a:extLst>
                    <a:ext uri="{9D8B030D-6E8A-4147-A177-3AD203B41FA5}">
                      <a16:colId xmlns:a16="http://schemas.microsoft.com/office/drawing/2014/main" val="2736868306"/>
                    </a:ext>
                  </a:extLst>
                </a:gridCol>
                <a:gridCol w="7171773">
                  <a:extLst>
                    <a:ext uri="{9D8B030D-6E8A-4147-A177-3AD203B41FA5}">
                      <a16:colId xmlns:a16="http://schemas.microsoft.com/office/drawing/2014/main" val="3233787799"/>
                    </a:ext>
                  </a:extLst>
                </a:gridCol>
              </a:tblGrid>
              <a:tr h="48216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Komercyjne analizatory służą głównie do celów diagnostyki klinicznej:</a:t>
                      </a:r>
                      <a:endParaRPr lang="pl-PL" sz="20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58790"/>
                  </a:ext>
                </a:extLst>
              </a:tr>
              <a:tr h="1267123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diagnostyka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onkohematologiczna</a:t>
                      </a:r>
                      <a:endPara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―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fenotypowanie komórek białaczkowych i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chłoniakowych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―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analiza profilu DNA komórek nowotworowych w trakcie chemioterapii,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―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wykrywanie choroby resztkowej.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17944"/>
                  </a:ext>
                </a:extLst>
              </a:tr>
              <a:tr h="1041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ocena subpopulacji limfocytów w różnego typu</a:t>
                      </a:r>
                      <a:endParaRPr lang="pl-PL" dirty="0" smtClean="0"/>
                    </a:p>
                    <a:p>
                      <a:pPr algn="ctr"/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niedoborach immunologicznych 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Calibri" panose="020F0502020204030204" pitchFamily="34" charset="0"/>
                        <a:buNone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wrodzonych i nabytych – w tym monitorowania poziomu limfocytów CD4 u pacjentów zakażonych wirusem HIV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59638"/>
                  </a:ext>
                </a:extLst>
              </a:tr>
              <a:tr h="1041757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diagnostyka zaburzeń chemotaksji, fagocytozy czy produkcji rodników tlenowych 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 panose="020F0502020204030204" pitchFamily="34" charset="0"/>
                        <a:buChar char="—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deficyt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mieloperoksydazy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285750" indent="-285750">
                        <a:buFont typeface="Calibri" panose="020F0502020204030204" pitchFamily="34" charset="0"/>
                        <a:buChar char="—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przewlekła choroba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ziarniniakowa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0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6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Diagnostyka  kliniczna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Obraz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19" name="Obraz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53068"/>
              </p:ext>
            </p:extLst>
          </p:nvPr>
        </p:nvGraphicFramePr>
        <p:xfrm>
          <a:off x="725982" y="2003999"/>
          <a:ext cx="10780751" cy="41784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4823">
                  <a:extLst>
                    <a:ext uri="{9D8B030D-6E8A-4147-A177-3AD203B41FA5}">
                      <a16:colId xmlns:a16="http://schemas.microsoft.com/office/drawing/2014/main" val="2736868306"/>
                    </a:ext>
                  </a:extLst>
                </a:gridCol>
                <a:gridCol w="7295928">
                  <a:extLst>
                    <a:ext uri="{9D8B030D-6E8A-4147-A177-3AD203B41FA5}">
                      <a16:colId xmlns:a16="http://schemas.microsoft.com/office/drawing/2014/main" val="3233787799"/>
                    </a:ext>
                  </a:extLst>
                </a:gridCol>
              </a:tblGrid>
              <a:tr h="48216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Komercyjne analizatory służą głównie do celów diagnostyki klinicznej:</a:t>
                      </a:r>
                      <a:endParaRPr lang="pl-PL" sz="20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58790"/>
                  </a:ext>
                </a:extLst>
              </a:tr>
              <a:tr h="1958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diagnostyka schorzeń  autoimmunizacyjnych</a:t>
                      </a:r>
                    </a:p>
                    <a:p>
                      <a:pPr algn="ctr"/>
                      <a:endPara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―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badanie obecności autoprzeciwciał przeciwpłytkowych w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małopłytkowościach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―"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badanie ekspresji antygenu CD95 i apoptozy komórek w diagnostyce autoimmunologicznego zespołu proliferacji limfocytów,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badanie obecności antygenu HLA B27 (ujawnienie predyspozycji do określonych schorzeń autoimmunizacyjnych).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17944"/>
                  </a:ext>
                </a:extLst>
              </a:tr>
              <a:tr h="1041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transplantologia</a:t>
                      </a:r>
                      <a:endParaRPr lang="en-GB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oznaczanie antygenów HLA u dawcy i biorcy,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ocena obecności w surowicy biorcy przeciwciał cytotoksycznych dla komórek dawcy,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kontrolne badania subpopulacji limfocytów u pacjentów po przeszczepie (informacja o stanie układu immunologicznego i skuteczności terapii immunosupresyjnej).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5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91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Diagnostyka  kliniczna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41096"/>
              </p:ext>
            </p:extLst>
          </p:nvPr>
        </p:nvGraphicFramePr>
        <p:xfrm>
          <a:off x="823853" y="1871608"/>
          <a:ext cx="10780751" cy="43297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4823">
                  <a:extLst>
                    <a:ext uri="{9D8B030D-6E8A-4147-A177-3AD203B41FA5}">
                      <a16:colId xmlns:a16="http://schemas.microsoft.com/office/drawing/2014/main" val="2736868306"/>
                    </a:ext>
                  </a:extLst>
                </a:gridCol>
                <a:gridCol w="7295928">
                  <a:extLst>
                    <a:ext uri="{9D8B030D-6E8A-4147-A177-3AD203B41FA5}">
                      <a16:colId xmlns:a16="http://schemas.microsoft.com/office/drawing/2014/main" val="3233787799"/>
                    </a:ext>
                  </a:extLst>
                </a:gridCol>
              </a:tblGrid>
              <a:tr h="48216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Komercyjne analizatory służą głównie do celów diagnostyki klinicznej:</a:t>
                      </a:r>
                      <a:endParaRPr lang="pl-PL" sz="20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58790"/>
                  </a:ext>
                </a:extLst>
              </a:tr>
              <a:tr h="12532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alergologia</a:t>
                      </a:r>
                    </a:p>
                    <a:p>
                      <a:pPr algn="ctr"/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ocena skuteczności terapii odczulającej</a:t>
                      </a:r>
                      <a:endPara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―"/>
                        <a:tabLst/>
                        <a:defRPr/>
                      </a:pP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cytofluorymetryczna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ocena stopnia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degranulacji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bazofilów,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analiza poziomów limfocytów pomocniczych o fenotypie Th1 i Th2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17944"/>
                  </a:ext>
                </a:extLst>
              </a:tr>
              <a:tr h="12971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cytogenetyka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identyfikowanie mutacji chromosomalnych</a:t>
                      </a:r>
                      <a:endPara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―"/>
                        <a:tabLst/>
                        <a:defRPr/>
                      </a:pP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mikrodelecji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22q11 w zespole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DiGeorge'a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―"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chromosomu Filadelfia, występującego u ok. 95% chorych na przewlekłą białaczkę szpikową.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59638"/>
                  </a:ext>
                </a:extLst>
              </a:tr>
              <a:tr h="12971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informacja o gęstości markera komórkowego</a:t>
                      </a:r>
                      <a:r>
                        <a:rPr lang="pl-PL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powierzchni</a:t>
                      </a:r>
                      <a:endParaRPr lang="en-GB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analiza taka jest możliwa po porównaniu intensywności fluorescencji badanych komórek z intensywnością świecenia 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mikrokuleczek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pl-PL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beads</a:t>
                      </a:r>
                      <a:r>
                        <a:rPr lang="pl-PL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sprzężonych ze znaną, ale różną ilością fluorochromu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4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5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Diagnostyka  kliniczna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1050174" y="5694870"/>
            <a:ext cx="271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cytometr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firmy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Luminex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Prostokąt 7"/>
          <p:cNvSpPr/>
          <p:nvPr/>
        </p:nvSpPr>
        <p:spPr>
          <a:xfrm>
            <a:off x="1050174" y="1890122"/>
            <a:ext cx="6041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Cytometry do ściśle określonych</a:t>
            </a:r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zastosowań:</a:t>
            </a:r>
            <a:endParaRPr lang="pl-P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023447" y="2691119"/>
            <a:ext cx="4457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Optoflow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(MICROCYTE) 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Fluid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Technologies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Inc. (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FlowCAM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023447" y="3738337"/>
            <a:ext cx="4510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Bentley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Instruments (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Somacount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Bactocount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), Delta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Instruments b. v. (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SomaScope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BactoScope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FOSS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Electric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A/S (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Fossomatic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BactoScan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6217308" y="2679794"/>
            <a:ext cx="520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służące do detekcji, charakterystyki i zliczania mikroorganizmów w wodzie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6217308" y="4015335"/>
            <a:ext cx="520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służące do detekcji komórek somatycznych lub bakterii w mleku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6217308" y="5140872"/>
            <a:ext cx="52020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pozwala 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ilościową ocenę do 100 różnych antygenów, przeciwciał lub 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oligonukleotydów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 pojedynczej próbce na podstawie różnic w intensywności fluorescencji polistyrenowych 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mikrokuleczek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beads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l-P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" name="Łącznik prosty ze strzałką 2"/>
          <p:cNvCxnSpPr>
            <a:endCxn id="11" idx="1"/>
          </p:cNvCxnSpPr>
          <p:nvPr/>
        </p:nvCxnSpPr>
        <p:spPr>
          <a:xfrm>
            <a:off x="5295014" y="3002959"/>
            <a:ext cx="92229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/>
          <p:cNvCxnSpPr>
            <a:endCxn id="12" idx="1"/>
          </p:cNvCxnSpPr>
          <p:nvPr/>
        </p:nvCxnSpPr>
        <p:spPr>
          <a:xfrm>
            <a:off x="5039833" y="4338500"/>
            <a:ext cx="1177475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/>
          <p:cNvCxnSpPr>
            <a:endCxn id="13" idx="1"/>
          </p:cNvCxnSpPr>
          <p:nvPr/>
        </p:nvCxnSpPr>
        <p:spPr>
          <a:xfrm>
            <a:off x="3870251" y="5879536"/>
            <a:ext cx="234705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8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Zastosowanie  cytometrii  przepływowej 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 laboratoriach  badawczych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608484" y="2236366"/>
            <a:ext cx="92538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oceny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ekspresji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antygenów powierzchniowych i wewnątrzkomórkowych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cytokiny, hormony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cena procesu apoptozy (JC-1,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aneksyna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 i cyklu komórkowego (IP),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oceny aktywności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wielu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enzymów (kinazy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kaspazy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oceny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ekspresji genów lub mRNA dla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różnych produktów komórkowych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(technika FISH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734097" y="1845747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Analizatory służą głównie do: 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upa 12"/>
          <p:cNvGrpSpPr/>
          <p:nvPr/>
        </p:nvGrpSpPr>
        <p:grpSpPr>
          <a:xfrm>
            <a:off x="1608484" y="4395535"/>
            <a:ext cx="8522802" cy="1499648"/>
            <a:chOff x="1608484" y="4140351"/>
            <a:chExt cx="8522802" cy="1499648"/>
          </a:xfrm>
        </p:grpSpPr>
        <p:sp>
          <p:nvSpPr>
            <p:cNvPr id="7" name="Prostokąt 6"/>
            <p:cNvSpPr/>
            <p:nvPr/>
          </p:nvSpPr>
          <p:spPr>
            <a:xfrm>
              <a:off x="1608484" y="4162671"/>
              <a:ext cx="852280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―"/>
              </a:pPr>
              <a:r>
                <a:rPr lang="pl-PL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izolacji </a:t>
              </a:r>
              <a:r>
                <a:rPr lang="pl-PL" dirty="0">
                  <a:latin typeface="Arial" panose="020B0604020202020204" pitchFamily="34" charset="0"/>
                  <a:cs typeface="Arial" panose="020B0604020202020204" pitchFamily="34" charset="0"/>
                </a:rPr>
                <a:t>bardzo </a:t>
              </a:r>
              <a:r>
                <a:rPr lang="pl-PL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rzadkich komórek</a:t>
              </a:r>
              <a:r>
                <a:rPr lang="pl-PL" dirty="0">
                  <a:latin typeface="Arial" panose="020B0604020202020204" pitchFamily="34" charset="0"/>
                  <a:cs typeface="Arial" panose="020B0604020202020204" pitchFamily="34" charset="0"/>
                </a:rPr>
                <a:t>, występujących z częstością </a:t>
              </a:r>
              <a:r>
                <a:rPr lang="pl-PL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   - 10   , </a:t>
              </a:r>
            </a:p>
            <a:p>
              <a:pPr marL="285750" indent="-285750">
                <a:buFont typeface="Arial" panose="020B0604020202020204" pitchFamily="34" charset="0"/>
                <a:buChar char="―"/>
              </a:pPr>
              <a:r>
                <a:rPr lang="pl-PL" dirty="0" err="1">
                  <a:latin typeface="Arial" panose="020B0604020202020204" pitchFamily="34" charset="0"/>
                  <a:cs typeface="Arial" panose="020B0604020202020204" pitchFamily="34" charset="0"/>
                </a:rPr>
                <a:t>cytofluorymetryczną</a:t>
              </a:r>
              <a:r>
                <a:rPr lang="pl-PL" dirty="0">
                  <a:latin typeface="Arial" panose="020B0604020202020204" pitchFamily="34" charset="0"/>
                  <a:cs typeface="Arial" panose="020B0604020202020204" pitchFamily="34" charset="0"/>
                </a:rPr>
                <a:t> separację gamet męskich z chromosomem X od gamet z chromosomem Y wykorzystuje się do zapłodnień pozaustrojowych,</a:t>
              </a:r>
            </a:p>
            <a:p>
              <a:pPr marL="285750" indent="-285750">
                <a:buFont typeface="Arial" panose="020B0604020202020204" pitchFamily="34" charset="0"/>
                <a:buChar char="―"/>
              </a:pPr>
              <a:r>
                <a:rPr lang="pl-PL" dirty="0">
                  <a:latin typeface="Arial" panose="020B0604020202020204" pitchFamily="34" charset="0"/>
                  <a:cs typeface="Arial" panose="020B0604020202020204" pitchFamily="34" charset="0"/>
                </a:rPr>
                <a:t>komórki wysp </a:t>
              </a:r>
              <a:r>
                <a:rPr lang="pl-PL" dirty="0" err="1">
                  <a:latin typeface="Arial" panose="020B0604020202020204" pitchFamily="34" charset="0"/>
                  <a:cs typeface="Arial" panose="020B0604020202020204" pitchFamily="34" charset="0"/>
                </a:rPr>
                <a:t>Langerhansa</a:t>
              </a:r>
              <a:r>
                <a:rPr lang="pl-PL" dirty="0">
                  <a:latin typeface="Arial" panose="020B0604020202020204" pitchFamily="34" charset="0"/>
                  <a:cs typeface="Arial" panose="020B0604020202020204" pitchFamily="34" charset="0"/>
                </a:rPr>
                <a:t> i komórki macierzyste są wykorzystywane do przeszczepów</a:t>
              </a:r>
              <a:r>
                <a:rPr lang="pl-PL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pl-P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pole tekstowe 7"/>
            <p:cNvSpPr txBox="1"/>
            <p:nvPr/>
          </p:nvSpPr>
          <p:spPr>
            <a:xfrm>
              <a:off x="8445121" y="4140351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-6</a:t>
              </a:r>
              <a:endParaRPr lang="pl-P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pole tekstowe 8"/>
            <p:cNvSpPr txBox="1"/>
            <p:nvPr/>
          </p:nvSpPr>
          <p:spPr>
            <a:xfrm>
              <a:off x="9035746" y="4168898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-7</a:t>
              </a:r>
              <a:endParaRPr lang="pl-P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Prostokąt 9"/>
          <p:cNvSpPr/>
          <p:nvPr/>
        </p:nvSpPr>
        <p:spPr>
          <a:xfrm>
            <a:off x="734097" y="4061010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Sortery są wykorzystywane do: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3649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602036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 do  analizy  wyników  cytometrycznych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5460104" y="1982500"/>
            <a:ext cx="5186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Flowing Software - a FREE flow cytometry data analysis software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07" y="1982500"/>
            <a:ext cx="4010025" cy="1333500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7100794" y="2639434"/>
            <a:ext cx="2964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 smtClean="0">
                <a:hlinkClick r:id="rId6"/>
              </a:rPr>
              <a:t>https://flowingsoftware.btk.fi</a:t>
            </a:r>
            <a:endParaRPr lang="pl-PL" dirty="0">
              <a:effectLst/>
              <a:hlinkClick r:id="rId6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666307" y="3659585"/>
            <a:ext cx="11312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Oprogramowanie 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Flowing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 Software zostało napisane aby: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dostarczenie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bezpłatnego, przyjaznego dla użytkownika i skutecznego narzędzia analitycznego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dla osób zajmujących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cytometrią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przepływową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pracowanie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nowych innowacji i pomysłów do analizy.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2398742" y="5598577"/>
            <a:ext cx="6994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Łatwy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obsłudze interfejs wizualny zapewnia efektywną analizę danych na komputerze osobistym!</a:t>
            </a:r>
          </a:p>
        </p:txBody>
      </p:sp>
    </p:spTree>
    <p:extLst>
      <p:ext uri="{BB962C8B-B14F-4D97-AF65-F5344CB8AC3E}">
        <p14:creationId xmlns:p14="http://schemas.microsoft.com/office/powerpoint/2010/main" val="1451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1" y="2176165"/>
            <a:ext cx="2378341" cy="1004445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756742" y="602036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 do  analizy  wyników  cytometrycznych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081121" y="31579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Dot plot </a:t>
            </a:r>
          </a:p>
        </p:txBody>
      </p:sp>
      <p:sp>
        <p:nvSpPr>
          <p:cNvPr id="10" name="Prostokąt 9"/>
          <p:cNvSpPr/>
          <p:nvPr/>
        </p:nvSpPr>
        <p:spPr>
          <a:xfrm>
            <a:off x="3801808" y="1795220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8681391" y="5947094"/>
            <a:ext cx="2616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solidFill>
                  <a:srgbClr val="0070C0"/>
                </a:solidFill>
              </a:rPr>
              <a:t>http://www.cyflogic.com/</a:t>
            </a:r>
          </a:p>
        </p:txBody>
      </p:sp>
      <p:sp>
        <p:nvSpPr>
          <p:cNvPr id="7" name="Prostokąt 6"/>
          <p:cNvSpPr/>
          <p:nvPr/>
        </p:nvSpPr>
        <p:spPr>
          <a:xfrm>
            <a:off x="669148" y="4746765"/>
            <a:ext cx="7944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Cyflogic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obsługuje zarówno typy plików FCS2.0, jak i FCS3.0. System został przetestowany z plikami FCS utworzonymi przez oprogramowanie BD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CellQuest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BD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FACSDiVa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(wersja 5) i oprogramowanie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Beckman-Coulter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Quanta.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5201941" y="32808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Obsługiwane są dwuwymiarowe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wykresy punktowe i wykresy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gęstości, w których można oznaczać wybrane populacje wielokątami.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682469" y="4204134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Obsługiwane typy plików:</a:t>
            </a:r>
          </a:p>
        </p:txBody>
      </p:sp>
      <p:sp>
        <p:nvSpPr>
          <p:cNvPr id="15" name="Prostokąt 14"/>
          <p:cNvSpPr/>
          <p:nvPr/>
        </p:nvSpPr>
        <p:spPr>
          <a:xfrm>
            <a:off x="5201941" y="19411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Za pomocą histogramu można bardzo łatwo przyjrzeć się rozkładowi intensywności komórek. Markery działają zarówno jako regiony, jak i jako znaczniki statystyczne.</a:t>
            </a:r>
          </a:p>
        </p:txBody>
      </p:sp>
    </p:spTree>
    <p:extLst>
      <p:ext uri="{BB962C8B-B14F-4D97-AF65-F5344CB8AC3E}">
        <p14:creationId xmlns:p14="http://schemas.microsoft.com/office/powerpoint/2010/main" val="32776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359740" y="4154693"/>
            <a:ext cx="95471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mają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zdolność nie tylko do zbierania i analizowania danych o przepływających komórkach, ale również do ich sortowania, tzn. odchylania płynących cząstek zgodnie z różnicami ich potencjału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elektrycznego. Stopień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czystości izolacji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danych komórek to ponad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99%. Dzięki swej dużej wydajności, sortery wykorzystywane są do izolacji bardzo rzadkich komórek, takich jak zawieszone w krwi komórki nowotworowe, erytrocyty płodowe, czy też komórki zmodyfikowane genetycznie.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369574" y="628642"/>
            <a:ext cx="739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Podstawowe  typy  cytometrów  przepływowych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2369573" y="2004963"/>
            <a:ext cx="9537291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wykorzystywane </a:t>
            </a:r>
            <a:r>
              <a:rPr lang="pl-P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laboratoriach badawczych do oceny ekspresji antygenów powierzchniowych i wewnątrzkomórkowych (np. cytokin, hormonów), aktywności enzymów (np. kinaz, </a:t>
            </a:r>
            <a:r>
              <a:rPr lang="pl-P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kaspaz</a:t>
            </a:r>
            <a:r>
              <a:rPr lang="pl-P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lub też ekspresji genów i transkrypcji mRNA dla różnych produktów komórkowych.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45631" y="2083619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ANALIZATORY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Łącznik prosty 8"/>
          <p:cNvCxnSpPr>
            <a:stCxn id="7" idx="3"/>
          </p:cNvCxnSpPr>
          <p:nvPr/>
        </p:nvCxnSpPr>
        <p:spPr>
          <a:xfrm>
            <a:off x="1954716" y="2268285"/>
            <a:ext cx="414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/>
          <p:cNvSpPr txBox="1"/>
          <p:nvPr/>
        </p:nvSpPr>
        <p:spPr>
          <a:xfrm>
            <a:off x="145631" y="4198459"/>
            <a:ext cx="219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SORTERY  KOMÓRKOWE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Łącznik prosty 10"/>
          <p:cNvCxnSpPr/>
          <p:nvPr/>
        </p:nvCxnSpPr>
        <p:spPr>
          <a:xfrm>
            <a:off x="1923367" y="4426466"/>
            <a:ext cx="414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602036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 do  analizy  wyników  cytometrycznych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5104355" y="4445306"/>
            <a:ext cx="4206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solidFill>
                  <a:srgbClr val="0070C0"/>
                </a:solidFill>
              </a:rPr>
              <a:t>https://sourceforge.net/projects/fcsalyzer/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7" y="2401950"/>
            <a:ext cx="3495675" cy="117157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965" y="3066230"/>
            <a:ext cx="2247910" cy="1972010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5370134" y="31289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Analizuje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pliki trybu listy FCS2.0 i pliki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FCS3,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Wykresy punktowe, wykresy gęstości i histogramy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Bramki można powielać z ich statystykami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4955182" y="2467970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Główne cechy programu</a:t>
            </a:r>
          </a:p>
        </p:txBody>
      </p:sp>
    </p:spTree>
    <p:extLst>
      <p:ext uri="{BB962C8B-B14F-4D97-AF65-F5344CB8AC3E}">
        <p14:creationId xmlns:p14="http://schemas.microsoft.com/office/powerpoint/2010/main" val="37282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756742" y="602036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 do  analizy  wyników  cytometrycznych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7590529" y="6093859"/>
            <a:ext cx="409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solidFill>
                  <a:srgbClr val="0070C0"/>
                </a:solidFill>
              </a:rPr>
              <a:t>https://www.flowjo.com/solutions/flowjo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25" y="1944650"/>
            <a:ext cx="3724275" cy="43338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42104">
            <a:off x="1631387" y="3492460"/>
            <a:ext cx="3486150" cy="314325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81" y="4368873"/>
            <a:ext cx="2145009" cy="732442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5780568" y="227523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FlowJo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®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to zintegrowane środowisko do przeglądania i analizowania danych cytometrii przepływowej, zwane przestrzenią roboczą. Obszar roboczy zawiera listę wszystkich przykładowych plików danych, które ładujesz, wyświetla bramki, statystyki i inne analizy zastosowane do tych próbek oraz zapewnia dostęp do narzędzi, takich jak układy graficzne i tabele statystyk, które można zaprojektować w celu zilustrowania i wyeksportuj swoją analizę. Obszar roboczy zostanie zapisany jako dokument z rozszerzeniem nazwy pliku .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wsp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Po ponownym otwarciu dokumentu .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wsp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zobaczysz stan swojej analizy taki sam, jak podczas ostatniego zapisywania.</a:t>
            </a:r>
          </a:p>
        </p:txBody>
      </p:sp>
    </p:spTree>
    <p:extLst>
      <p:ext uri="{BB962C8B-B14F-4D97-AF65-F5344CB8AC3E}">
        <p14:creationId xmlns:p14="http://schemas.microsoft.com/office/powerpoint/2010/main" val="34697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602036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 do  analizy  wyników  cytometrycznych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84" y="1739309"/>
            <a:ext cx="2419350" cy="11049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038" y="1387214"/>
            <a:ext cx="2857500" cy="166687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611" y="2940607"/>
            <a:ext cx="2695575" cy="18954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84" y="4910199"/>
            <a:ext cx="2743200" cy="18002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744" y="3192988"/>
            <a:ext cx="2190750" cy="2190750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1674" y="1568141"/>
            <a:ext cx="2609850" cy="198120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8569" y="3675877"/>
            <a:ext cx="1762125" cy="1857375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1236" y="3829111"/>
            <a:ext cx="2247900" cy="2162175"/>
          </a:xfrm>
          <a:prstGeom prst="rect">
            <a:avLst/>
          </a:prstGeom>
        </p:spPr>
      </p:pic>
      <p:sp>
        <p:nvSpPr>
          <p:cNvPr id="13" name="Prostokąt 12"/>
          <p:cNvSpPr/>
          <p:nvPr/>
        </p:nvSpPr>
        <p:spPr>
          <a:xfrm>
            <a:off x="5172715" y="6161517"/>
            <a:ext cx="488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hlinkClick r:id="rId13"/>
              </a:rPr>
              <a:t>https://denovosoftware.com/academic-research</a:t>
            </a:r>
            <a:r>
              <a:rPr lang="pl-PL" i="1" dirty="0" smtClean="0">
                <a:hlinkClick r:id="rId13"/>
              </a:rPr>
              <a:t>/</a:t>
            </a:r>
            <a:r>
              <a:rPr lang="pl-PL" i="1" dirty="0" smtClean="0"/>
              <a:t> 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200908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301246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brazowanie  wyników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515930" y="1256749"/>
            <a:ext cx="9054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Rejestrowanie światła rozproszonego oraz światło pochodzące od wzbudzonego barwnika stanowią podstawowy pomiar, którego wyniki analizy dostarczają informacji o kształcie, wielkości oraz o wewnętrznych ziarnistościach badanej komórki. Rodzaj uzyskanych danych zależy od typu użytych 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detektorów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478828" y="2521002"/>
            <a:ext cx="6918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Uzyskane wyniki można zobrazować na kilka sposobów w postaci wykresów: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0" y="3315053"/>
            <a:ext cx="2492086" cy="228941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26" y="4075294"/>
            <a:ext cx="2399274" cy="2421909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537" y="3117484"/>
            <a:ext cx="2429549" cy="2421909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330" y="4328438"/>
            <a:ext cx="2475390" cy="2421909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4852" y="2305985"/>
            <a:ext cx="2849166" cy="1901970"/>
          </a:xfrm>
          <a:prstGeom prst="rect">
            <a:avLst/>
          </a:prstGeom>
        </p:spPr>
      </p:pic>
      <p:sp>
        <p:nvSpPr>
          <p:cNvPr id="13" name="pole tekstowe 12"/>
          <p:cNvSpPr txBox="1"/>
          <p:nvPr/>
        </p:nvSpPr>
        <p:spPr>
          <a:xfrm>
            <a:off x="105640" y="55393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plot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ole tekstowe 13"/>
          <p:cNvSpPr txBox="1"/>
          <p:nvPr/>
        </p:nvSpPr>
        <p:spPr>
          <a:xfrm>
            <a:off x="105640" y="5756423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ykres dwuwymiarowy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ole tekstowe 14"/>
          <p:cNvSpPr txBox="1"/>
          <p:nvPr/>
        </p:nvSpPr>
        <p:spPr>
          <a:xfrm>
            <a:off x="3185519" y="337779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plot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2817041" y="3628297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ykres dwuwymiarowy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5669836" y="55393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plot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ole tekstowe 17"/>
          <p:cNvSpPr txBox="1"/>
          <p:nvPr/>
        </p:nvSpPr>
        <p:spPr>
          <a:xfrm>
            <a:off x="5383638" y="5756423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ykres dwuwymiarowy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ole tekstowe 19"/>
          <p:cNvSpPr txBox="1"/>
          <p:nvPr/>
        </p:nvSpPr>
        <p:spPr>
          <a:xfrm>
            <a:off x="9980272" y="5275906"/>
            <a:ext cx="169790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ykres 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jednowymiarowy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ole tekstowe 18"/>
          <p:cNvSpPr txBox="1"/>
          <p:nvPr/>
        </p:nvSpPr>
        <p:spPr>
          <a:xfrm>
            <a:off x="9950897" y="4995351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plot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9866760" y="2532644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ykres trójwymiarowy</a:t>
            </a:r>
          </a:p>
          <a:p>
            <a:pPr algn="r"/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perspektywiczny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ole tekstowe 21"/>
          <p:cNvSpPr txBox="1"/>
          <p:nvPr/>
        </p:nvSpPr>
        <p:spPr>
          <a:xfrm>
            <a:off x="8741227" y="229363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3D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7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410895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rodzaje  detektorów 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5761008" y="2204010"/>
            <a:ext cx="58144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Detektory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FSC 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(ang. </a:t>
            </a:r>
            <a:r>
              <a:rPr lang="pl-PL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Forward</a:t>
            </a:r>
            <a:r>
              <a:rPr lang="pl-PL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Scattering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rejestrują rozproszenie zgodnie z kierunkiem wiązki laserowej (pod kątem nie przekraczającym 10 °). Detektory te dostarczają informację nt. rozmiaru cząstki rozpraszającej (natężenie jest proporcjonalne do rozmiaru cząstki rozpraszającej).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603365" y="2204010"/>
            <a:ext cx="44198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Detektory </a:t>
            </a:r>
            <a:r>
              <a:rPr lang="pl-PL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SSC 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(ang. </a:t>
            </a:r>
            <a:r>
              <a:rPr lang="pl-PL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Side</a:t>
            </a:r>
            <a:r>
              <a:rPr lang="pl-PL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Scattering</a:t>
            </a:r>
            <a:r>
              <a:rPr lang="pl-PL" b="1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rejestrują rozproszenie pod kątem 90 °. Dane pochodzące z tego detektora dostarczają informacji o kształcie komórki oraz jej współczynnika załamania i odbicia światła. </a:t>
            </a:r>
          </a:p>
        </p:txBody>
      </p:sp>
      <p:sp>
        <p:nvSpPr>
          <p:cNvPr id="8" name="Prostokąt 7"/>
          <p:cNvSpPr/>
          <p:nvPr/>
        </p:nvSpPr>
        <p:spPr>
          <a:xfrm>
            <a:off x="3321898" y="4442472"/>
            <a:ext cx="546881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Na podstawie danych, pochodzących z detektorów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FSC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i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SSC,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można określić poszczególne cechy analizowanych komórek bądź też rozróżniać ich subpopulacje. </a:t>
            </a:r>
          </a:p>
        </p:txBody>
      </p:sp>
    </p:spTree>
    <p:extLst>
      <p:ext uri="{BB962C8B-B14F-4D97-AF65-F5344CB8AC3E}">
        <p14:creationId xmlns:p14="http://schemas.microsoft.com/office/powerpoint/2010/main" val="39012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905000" y="436383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detektory  SSC  i  FSC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04" y="2198202"/>
            <a:ext cx="4010025" cy="307657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3709065" y="5730529"/>
            <a:ext cx="360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Limfocyty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są małymi komórkami (niska wartość FSC) z nielicznymi ziarnistościami (niska wartość SSC)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8423130" y="4310352"/>
            <a:ext cx="3266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Monocyty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są dużymi komórkami (duża wartość FSC) z niedużą zawartością ziarnistości (niska wartość SSC)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8609658" y="2178762"/>
            <a:ext cx="3345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Neutrofile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są dużymi komórkami (duża wartość FSC) z dużą zawartością ziarnistości (duża wartość SSC)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Łącznik prosty ze strzałką 11"/>
          <p:cNvCxnSpPr/>
          <p:nvPr/>
        </p:nvCxnSpPr>
        <p:spPr>
          <a:xfrm flipV="1">
            <a:off x="4647304" y="4699591"/>
            <a:ext cx="1210512" cy="10309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H="1" flipV="1">
            <a:off x="7314711" y="4136065"/>
            <a:ext cx="1108420" cy="2870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/>
          <p:cNvCxnSpPr/>
          <p:nvPr/>
        </p:nvCxnSpPr>
        <p:spPr>
          <a:xfrm flipH="1">
            <a:off x="7464057" y="2435908"/>
            <a:ext cx="1145601" cy="5093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/>
          <p:cNvSpPr txBox="1"/>
          <p:nvPr/>
        </p:nvSpPr>
        <p:spPr>
          <a:xfrm>
            <a:off x="220588" y="2720826"/>
            <a:ext cx="3368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Przykład jak na podstawie danych pochodzących z detektorów SSC i FSC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można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określić poszczególne cechy analizowanych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komórek krwi obwodowej oraz rozróżniać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ich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subpopulacje.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6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436" y="2512433"/>
            <a:ext cx="3124200" cy="275272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56" y="2508305"/>
            <a:ext cx="5208245" cy="2851872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905000" y="436383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  obwodowa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8421587" y="54680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Analiza w kwadrantach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trzałka w prawo 8"/>
          <p:cNvSpPr/>
          <p:nvPr/>
        </p:nvSpPr>
        <p:spPr>
          <a:xfrm>
            <a:off x="5933209" y="3553691"/>
            <a:ext cx="1527464" cy="270164"/>
          </a:xfrm>
          <a:prstGeom prst="rightArrow">
            <a:avLst>
              <a:gd name="adj1" fmla="val 50000"/>
              <a:gd name="adj2" fmla="val 12692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/>
          <p:cNvSpPr txBox="1"/>
          <p:nvPr/>
        </p:nvSpPr>
        <p:spPr>
          <a:xfrm>
            <a:off x="1620982" y="209070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Etap 1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571784" y="5468000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Wybranie populacji komórek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8715587" y="20907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Etap 2 i kolejne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18" y="3412114"/>
            <a:ext cx="9178473" cy="3044254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1905000" y="436383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  obwodowa  fenotyp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67" y="1614455"/>
            <a:ext cx="2847975" cy="2724150"/>
          </a:xfrm>
          <a:prstGeom prst="rect">
            <a:avLst/>
          </a:prstGeom>
        </p:spPr>
      </p:pic>
      <p:sp>
        <p:nvSpPr>
          <p:cNvPr id="7" name="Owal 6"/>
          <p:cNvSpPr/>
          <p:nvPr/>
        </p:nvSpPr>
        <p:spPr>
          <a:xfrm rot="20722886">
            <a:off x="1174173" y="3412114"/>
            <a:ext cx="602672" cy="255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/>
          <p:cNvSpPr txBox="1"/>
          <p:nvPr/>
        </p:nvSpPr>
        <p:spPr>
          <a:xfrm>
            <a:off x="162358" y="4314791"/>
            <a:ext cx="23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Bramkujemy </a:t>
            </a:r>
            <a:r>
              <a:rPr lang="pl-PL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limfocyty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do dalszej analizy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Łącznik prosty ze strzałką 9"/>
          <p:cNvCxnSpPr>
            <a:endCxn id="7" idx="3"/>
          </p:cNvCxnSpPr>
          <p:nvPr/>
        </p:nvCxnSpPr>
        <p:spPr>
          <a:xfrm flipV="1">
            <a:off x="602673" y="3681367"/>
            <a:ext cx="689489" cy="5581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H="1">
            <a:off x="2618509" y="2182091"/>
            <a:ext cx="14339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/>
          <p:cNvSpPr txBox="1"/>
          <p:nvPr/>
        </p:nvSpPr>
        <p:spPr>
          <a:xfrm>
            <a:off x="4052455" y="1997425"/>
            <a:ext cx="119340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T A R T</a:t>
            </a:r>
            <a:endParaRPr lang="pl-P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Łącznik prosty 23"/>
          <p:cNvCxnSpPr/>
          <p:nvPr/>
        </p:nvCxnSpPr>
        <p:spPr>
          <a:xfrm>
            <a:off x="2618509" y="3190009"/>
            <a:ext cx="14339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/>
          <p:cNvCxnSpPr/>
          <p:nvPr/>
        </p:nvCxnSpPr>
        <p:spPr>
          <a:xfrm>
            <a:off x="4052455" y="3190009"/>
            <a:ext cx="0" cy="7704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>
            <a:off x="5392882" y="3960429"/>
            <a:ext cx="16417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rostokąt 28"/>
          <p:cNvSpPr/>
          <p:nvPr/>
        </p:nvSpPr>
        <p:spPr>
          <a:xfrm>
            <a:off x="8988136" y="3412114"/>
            <a:ext cx="3013255" cy="2905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Obraz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194" y="1692951"/>
            <a:ext cx="2573470" cy="2267478"/>
          </a:xfrm>
          <a:prstGeom prst="rect">
            <a:avLst/>
          </a:prstGeom>
        </p:spPr>
      </p:pic>
      <p:cxnSp>
        <p:nvCxnSpPr>
          <p:cNvPr id="32" name="Łącznik prosty 31"/>
          <p:cNvCxnSpPr>
            <a:stCxn id="7" idx="6"/>
          </p:cNvCxnSpPr>
          <p:nvPr/>
        </p:nvCxnSpPr>
        <p:spPr>
          <a:xfrm flipV="1">
            <a:off x="1767090" y="3190009"/>
            <a:ext cx="851419" cy="273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56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892"/>
            <a:ext cx="7058025" cy="4248150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905000" y="494315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fenotyp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0" y="6095436"/>
            <a:ext cx="6361611" cy="245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/>
          <p:cNvSpPr txBox="1"/>
          <p:nvPr/>
        </p:nvSpPr>
        <p:spPr>
          <a:xfrm>
            <a:off x="1256262" y="1529753"/>
            <a:ext cx="493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Identyfikacja i analiza komórek T </a:t>
            </a:r>
          </a:p>
          <a:p>
            <a:pPr algn="r"/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CD4/CD8 pozytywnych – przykład.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7152183" y="2545416"/>
            <a:ext cx="4870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 smtClean="0"/>
              <a:t>Komórki CD8+ są dzielone na naiwne/pamięciowe  przez barwienie CCR7/CD445RA. W komórkach T  CD8 można zidentyfikować podzbiór CD38+, a niektóre z tych komórek wykazują ekspresję HLA-DR lub CD32.</a:t>
            </a:r>
            <a:endParaRPr lang="pl-PL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7152183" y="4191553"/>
            <a:ext cx="375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Analiza komórek T CD4-pozytywnych.</a:t>
            </a:r>
            <a:endParaRPr lang="pl-PL" b="1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7089892" y="4572819"/>
            <a:ext cx="4994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 smtClean="0"/>
              <a:t>Regulatorowe komórki T można zidentyfikować poprzez wybarwienie CD127 i CD25. również w CD4 wyróżniamy subpopulacje komórek naiwnych/pamięci przez barwienie CCR7/CD45RA. </a:t>
            </a:r>
            <a:endParaRPr lang="pl-PL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7152183" y="2176084"/>
            <a:ext cx="375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Analiza komórek T CD4-pozytywnych.</a:t>
            </a:r>
            <a:endParaRPr lang="pl-PL" b="1" dirty="0"/>
          </a:p>
        </p:txBody>
      </p:sp>
      <p:sp>
        <p:nvSpPr>
          <p:cNvPr id="14" name="Prostokąt 13"/>
          <p:cNvSpPr/>
          <p:nvPr/>
        </p:nvSpPr>
        <p:spPr>
          <a:xfrm>
            <a:off x="374021" y="5969748"/>
            <a:ext cx="11710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/>
              <a:t>Ostatnie dwa wykresy pokazują ekspresję czterech receptorów </a:t>
            </a:r>
            <a:r>
              <a:rPr lang="pl-PL" dirty="0" err="1"/>
              <a:t>chemokin</a:t>
            </a:r>
            <a:r>
              <a:rPr lang="pl-PL" dirty="0"/>
              <a:t> CXCR3,CCR4, CCR10, i CCR6 na komórkach T CD4. Za pomocą tych parametrów można zidentyfikować różne subpopulacje komórek pomocniczych T. </a:t>
            </a:r>
          </a:p>
        </p:txBody>
      </p:sp>
    </p:spTree>
    <p:extLst>
      <p:ext uri="{BB962C8B-B14F-4D97-AF65-F5344CB8AC3E}">
        <p14:creationId xmlns:p14="http://schemas.microsoft.com/office/powerpoint/2010/main" val="392679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52346"/>
              </p:ext>
            </p:extLst>
          </p:nvPr>
        </p:nvGraphicFramePr>
        <p:xfrm>
          <a:off x="2385695" y="2078178"/>
          <a:ext cx="7724660" cy="4104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069">
                  <a:extLst>
                    <a:ext uri="{9D8B030D-6E8A-4147-A177-3AD203B41FA5}">
                      <a16:colId xmlns:a16="http://schemas.microsoft.com/office/drawing/2014/main" val="3213204368"/>
                    </a:ext>
                  </a:extLst>
                </a:gridCol>
                <a:gridCol w="4551218">
                  <a:extLst>
                    <a:ext uri="{9D8B030D-6E8A-4147-A177-3AD203B41FA5}">
                      <a16:colId xmlns:a16="http://schemas.microsoft.com/office/drawing/2014/main" val="3834752711"/>
                    </a:ext>
                  </a:extLst>
                </a:gridCol>
                <a:gridCol w="1631373">
                  <a:extLst>
                    <a:ext uri="{9D8B030D-6E8A-4147-A177-3AD203B41FA5}">
                      <a16:colId xmlns:a16="http://schemas.microsoft.com/office/drawing/2014/main" val="3957823401"/>
                    </a:ext>
                  </a:extLst>
                </a:gridCol>
              </a:tblGrid>
              <a:tr h="597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antygen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testowana populacja limfocytów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wartość referencyjna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065288"/>
                  </a:ext>
                </a:extLst>
              </a:tr>
              <a:tr h="372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CD3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limfocytów T</a:t>
                      </a:r>
                      <a:endParaRPr lang="pl-PL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 – 74%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1427981"/>
                  </a:ext>
                </a:extLst>
              </a:tr>
              <a:tr h="372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limfocytów T pomocniczych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– 49%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726663"/>
                  </a:ext>
                </a:extLst>
              </a:tr>
              <a:tr h="597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CD8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limfocytów T cytotoksycznych/supresorowych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– 38%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020334"/>
                  </a:ext>
                </a:extLst>
              </a:tr>
              <a:tr h="597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CD4/CD8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proporcja limfocytów pomocniczych i cytotoksycznych/supresorowych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 – 2,8%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6933175"/>
                  </a:ext>
                </a:extLst>
              </a:tr>
              <a:tr h="3727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CD19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limfocytów B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– 15%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595566"/>
                  </a:ext>
                </a:extLst>
              </a:tr>
              <a:tr h="597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CD19+CD5+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limfocytów B-1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10%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451833"/>
                  </a:ext>
                </a:extLst>
              </a:tr>
              <a:tr h="5972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CD16+CD56+</a:t>
                      </a:r>
                      <a:endParaRPr lang="pl-PL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subpopulacja komórek NK – natural killer</a:t>
                      </a:r>
                      <a:endParaRPr lang="pl-PL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l-PL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– 22%</a:t>
                      </a:r>
                      <a:endParaRPr lang="pl-PL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3817793"/>
                  </a:ext>
                </a:extLst>
              </a:tr>
            </a:tbl>
          </a:graphicData>
        </a:graphic>
      </p:graphicFrame>
      <p:sp>
        <p:nvSpPr>
          <p:cNvPr id="4" name="Prostokąt 3"/>
          <p:cNvSpPr/>
          <p:nvPr/>
        </p:nvSpPr>
        <p:spPr>
          <a:xfrm>
            <a:off x="1905000" y="323123"/>
            <a:ext cx="85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naliza  cytometryczna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dsetki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podstawowych populacji komórek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odpornościowych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713701" y="5691213"/>
            <a:ext cx="936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czyli odpowiednie oprogramowanie pozwalające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 statystyczne opracowanie uzyskanych wyników.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369574" y="628642"/>
            <a:ext cx="739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Budowa  cytometru  przepływowego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2713701" y="1691280"/>
            <a:ext cx="936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wytwarza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strumień cieczy otaczającej zawiesinę komórkową.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Dzięki temu badane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cząsteczki przechodzą przez punkt pomiarowy z odpowiednią prędkością;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47484" y="1732268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UKŁAD </a:t>
            </a: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HYDRAULICZNY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112926" y="2743937"/>
            <a:ext cx="223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ŹRÓDŁA ŚWIATŁA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147484" y="3578913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UKŁAD </a:t>
            </a: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OPTYCZNY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127849" y="4690888"/>
            <a:ext cx="215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UKŁAD ELEKTRYCZNY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127849" y="5740373"/>
            <a:ext cx="2249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SYSTEM ANALIZY </a:t>
            </a: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DANYCH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2713701" y="2660789"/>
            <a:ext cx="936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przechodząc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przez badane cząstki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wytwarzają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sygnał rozproszenia i fluorescencji. Funkcję tą może spełniać laser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lub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lampa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łukowa;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2713701" y="3549939"/>
            <a:ext cx="9360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kształtuje 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ogniskuje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wiązkę laserową na badanej komórce. W jego skład wchodzi również optyka zbierająca, której zadaniem jest odfiltrowywanie poszczególnych długości fali oraz ogniskowanie promieni świetlnych na fotokatodzie detektorów;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2713701" y="4784918"/>
            <a:ext cx="9360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przetwarzający sygnały świetlne na impulsy elektryczne (analogowe);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Łącznik prosty 17"/>
          <p:cNvCxnSpPr>
            <a:endCxn id="6" idx="1"/>
          </p:cNvCxnSpPr>
          <p:nvPr/>
        </p:nvCxnSpPr>
        <p:spPr>
          <a:xfrm flipV="1">
            <a:off x="2349372" y="2014446"/>
            <a:ext cx="364329" cy="1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/>
          <p:cNvCxnSpPr/>
          <p:nvPr/>
        </p:nvCxnSpPr>
        <p:spPr>
          <a:xfrm flipV="1">
            <a:off x="2349372" y="2904479"/>
            <a:ext cx="364329" cy="1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20"/>
          <p:cNvCxnSpPr/>
          <p:nvPr/>
        </p:nvCxnSpPr>
        <p:spPr>
          <a:xfrm flipV="1">
            <a:off x="2359019" y="3873988"/>
            <a:ext cx="364329" cy="1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/>
          <p:cNvCxnSpPr/>
          <p:nvPr/>
        </p:nvCxnSpPr>
        <p:spPr>
          <a:xfrm flipV="1">
            <a:off x="2359018" y="5010232"/>
            <a:ext cx="364329" cy="1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/>
          <p:cNvCxnSpPr/>
          <p:nvPr/>
        </p:nvCxnSpPr>
        <p:spPr>
          <a:xfrm flipV="1">
            <a:off x="2359017" y="5961748"/>
            <a:ext cx="364329" cy="1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1905000" y="494315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Podstawy  analizy  cytometrycznej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proces  apoptozy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920461" y="2498399"/>
            <a:ext cx="81741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diagnostyce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nowotworów,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klinicznej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odpowiedzi na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zastosowaną terapię,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transplantologii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(klonalna delecja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alloreaktywnych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limfocytów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 biorcy),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diagnostyce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prognostyce AIDS,</a:t>
            </a:r>
          </a:p>
          <a:p>
            <a:pPr marL="285750" indent="-285750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diagnostyce męskiej niepłodności.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920461" y="1818896"/>
            <a:ext cx="10540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Odkrycie mechanizmów regulujących apoptozę oraz udoskonalenie technik jej analizy doprowadziło do prób wykorzystania cytometrycznej oceny programowanej śmierci komórki czyli apoptozy w:</a:t>
            </a:r>
          </a:p>
        </p:txBody>
      </p:sp>
      <p:sp>
        <p:nvSpPr>
          <p:cNvPr id="6" name="Prostokąt 5"/>
          <p:cNvSpPr/>
          <p:nvPr/>
        </p:nvSpPr>
        <p:spPr>
          <a:xfrm>
            <a:off x="3830890" y="4601419"/>
            <a:ext cx="728738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barwienie komórek aneksyną-V oraz jodkiem propidyny / 7-AAD,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oznaczanie 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zmian  mitochondrialnego  potencjału 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błonowego,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ocena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komórek w stanie apoptozy za pomocą analizy DNA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Nawias klamrowy otwierający 9"/>
          <p:cNvSpPr/>
          <p:nvPr/>
        </p:nvSpPr>
        <p:spPr>
          <a:xfrm>
            <a:off x="3286502" y="4601419"/>
            <a:ext cx="363682" cy="1373490"/>
          </a:xfrm>
          <a:prstGeom prst="leftBrace">
            <a:avLst>
              <a:gd name="adj1" fmla="val 5151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/>
          <p:cNvSpPr txBox="1"/>
          <p:nvPr/>
        </p:nvSpPr>
        <p:spPr>
          <a:xfrm>
            <a:off x="1430203" y="4826499"/>
            <a:ext cx="171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METODY  OZNACZANIA  </a:t>
            </a:r>
          </a:p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APOPTOZY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342742"/>
            <a:ext cx="85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 cytometryczna  apoptozy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arwienie  komórek  aneksyną-V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oraz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jodkiem  propidyny / 7-AAD</a:t>
            </a:r>
            <a:endParaRPr lang="pl-PL" sz="2400" b="1" dirty="0">
              <a:solidFill>
                <a:srgbClr val="0070C0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6239027" y="1701755"/>
            <a:ext cx="4412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Zmiany zachodzące w błonie komórkowej podczas apoptozy</a:t>
            </a:r>
            <a:endParaRPr lang="pl-PL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1865" y="23205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90" y="2042905"/>
            <a:ext cx="3378202" cy="21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/>
          <p:cNvSpPr/>
          <p:nvPr/>
        </p:nvSpPr>
        <p:spPr>
          <a:xfrm>
            <a:off x="3647316" y="4812061"/>
            <a:ext cx="68302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W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komórkach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apoptotycznych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fosfatydyloseryna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jest eksponowana w zewnętrznej warstwie błony komórkowej. Zjawisko to wykorzystuje się do znakowania komórek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apoptotycznych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za pośrednictwem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aneksyny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V, która ma zdolność do wiązania się z ujemnie naładowanymi fosfolipidami, takimi jak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fosfatydyloseryny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0" name="Prostokąt 9"/>
          <p:cNvSpPr/>
          <p:nvPr/>
        </p:nvSpPr>
        <p:spPr>
          <a:xfrm>
            <a:off x="1608484" y="521541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ea typeface="Times New Roman" panose="02020603050405020304" pitchFamily="18" charset="0"/>
              </a:rPr>
              <a:t>Zasada metody: </a:t>
            </a:r>
            <a:endParaRPr lang="pl-PL" dirty="0"/>
          </a:p>
        </p:txBody>
      </p:sp>
      <p:sp>
        <p:nvSpPr>
          <p:cNvPr id="11" name="Prostokąt 10"/>
          <p:cNvSpPr/>
          <p:nvPr/>
        </p:nvSpPr>
        <p:spPr>
          <a:xfrm>
            <a:off x="356783" y="1696732"/>
            <a:ext cx="55036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Cechą charakterystyczną procesu apoptozy są zmiany zachodzące w budowie błony komórkowej. Dochodzi wówczas do zaburzenia asymetrii w rozmieszczeniu fosfolipidów błonowych. W normalnej komórce na powierzchni błony przeważają fosfolipidy obojętne, do których zalicza się: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sfingomielinę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fosfatydylocholinę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. W warstwie wewnętrznej zaś dominują fosfolipidy anionowe, takie jak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fosfatydyloseryna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lang="pl-PL" dirty="0"/>
          </a:p>
        </p:txBody>
      </p:sp>
      <p:cxnSp>
        <p:nvCxnSpPr>
          <p:cNvPr id="13" name="Łącznik prosty ze strzałką 12"/>
          <p:cNvCxnSpPr/>
          <p:nvPr/>
        </p:nvCxnSpPr>
        <p:spPr>
          <a:xfrm>
            <a:off x="6191304" y="3065318"/>
            <a:ext cx="17681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4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342742"/>
            <a:ext cx="85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 cytometryczna  apoptozy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arwienie  komórek  aneksyną-V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oraz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jodkiem  propidyny / 7-AAD</a:t>
            </a:r>
            <a:endParaRPr lang="pl-PL" sz="2400" b="1" dirty="0">
              <a:solidFill>
                <a:srgbClr val="0070C0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18" y="2463296"/>
            <a:ext cx="5378137" cy="289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/>
        </p:nvSpPr>
        <p:spPr>
          <a:xfrm>
            <a:off x="1050174" y="3362840"/>
            <a:ext cx="4201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Przykładowy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dot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-plot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cytometryczny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przedstawiający komórki barwione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aneksyną-V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i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PI.</a:t>
            </a:r>
            <a:endParaRPr lang="pl-PL" dirty="0"/>
          </a:p>
        </p:txBody>
      </p:sp>
      <p:cxnSp>
        <p:nvCxnSpPr>
          <p:cNvPr id="8" name="Łącznik prosty ze strzałką 7"/>
          <p:cNvCxnSpPr/>
          <p:nvPr/>
        </p:nvCxnSpPr>
        <p:spPr>
          <a:xfrm>
            <a:off x="3150855" y="4073236"/>
            <a:ext cx="25953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3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905000" y="342742"/>
            <a:ext cx="85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 cytometryczna  apoptozy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o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znaczanie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zmian  mitochondrialnego  potencjału 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błonowego</a:t>
            </a:r>
            <a:endParaRPr lang="pl-PL" sz="2400" b="1" dirty="0">
              <a:solidFill>
                <a:srgbClr val="0070C0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829049" y="2142986"/>
            <a:ext cx="80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b="1" dirty="0">
                <a:latin typeface="Arial" panose="020B0604020202020204" pitchFamily="34" charset="0"/>
                <a:ea typeface="Times New Roman" panose="02020603050405020304" pitchFamily="18" charset="0"/>
              </a:rPr>
              <a:t>Zasada metody: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Do oznaczania tzw. ścieżki wewnętrznej apoptozy, w której kluczową rolę odgrywa depolaryzacja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mitochondriów,</a:t>
            </a:r>
            <a:r>
              <a:rPr lang="pl-PL" baseline="300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wykorzystuje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się barwnik JC1 (C</a:t>
            </a:r>
            <a:r>
              <a:rPr lang="pl-PL" baseline="-25000" dirty="0">
                <a:latin typeface="Arial" panose="020B0604020202020204" pitchFamily="34" charset="0"/>
                <a:ea typeface="Times New Roman" panose="02020603050405020304" pitchFamily="18" charset="0"/>
              </a:rPr>
              <a:t>25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H</a:t>
            </a:r>
            <a:r>
              <a:rPr lang="pl-PL" baseline="-25000" dirty="0">
                <a:latin typeface="Arial" panose="020B0604020202020204" pitchFamily="34" charset="0"/>
                <a:ea typeface="Times New Roman" panose="02020603050405020304" pitchFamily="18" charset="0"/>
              </a:rPr>
              <a:t>27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Cl</a:t>
            </a:r>
            <a:r>
              <a:rPr lang="pl-PL" baseline="-25000" dirty="0">
                <a:latin typeface="Arial" panose="020B0604020202020204" pitchFamily="34" charset="0"/>
                <a:ea typeface="Times New Roman" panose="02020603050405020304" pitchFamily="18" charset="0"/>
              </a:rPr>
              <a:t>4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IN</a:t>
            </a:r>
            <a:r>
              <a:rPr lang="pl-PL" baseline="-25000" dirty="0">
                <a:latin typeface="Arial" panose="020B0604020202020204" pitchFamily="34" charset="0"/>
                <a:ea typeface="Times New Roman" panose="02020603050405020304" pitchFamily="18" charset="0"/>
              </a:rPr>
              <a:t>4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), tzw. sondę potencjału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mitochondrialnego.</a:t>
            </a:r>
            <a:endParaRPr lang="pl-PL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9" y="1876150"/>
            <a:ext cx="3304762" cy="144761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Prostokąt 10"/>
          <p:cNvSpPr/>
          <p:nvPr/>
        </p:nvSpPr>
        <p:spPr>
          <a:xfrm>
            <a:off x="1239982" y="3066316"/>
            <a:ext cx="569387" cy="5078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l-PL" dirty="0"/>
              <a:t>JC-1</a:t>
            </a:r>
            <a:endParaRPr lang="pl-PL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04" y="4081977"/>
            <a:ext cx="2539949" cy="23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rostokąt 12"/>
          <p:cNvSpPr/>
          <p:nvPr/>
        </p:nvSpPr>
        <p:spPr>
          <a:xfrm>
            <a:off x="8731253" y="4362394"/>
            <a:ext cx="31726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sz="14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ΔΨ</a:t>
            </a:r>
            <a:r>
              <a:rPr lang="pl-PL" sz="14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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: komórki żywe (z wysokim potencjałem mitochondrialnym</a:t>
            </a:r>
            <a:r>
              <a:rPr lang="pl-PL" sz="1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</a:p>
          <a:p>
            <a:pPr algn="just">
              <a:spcAft>
                <a:spcPts val="0"/>
              </a:spcAft>
            </a:pPr>
            <a:endParaRPr lang="pl-PL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l-PL" sz="14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ΔΨ</a:t>
            </a:r>
            <a:r>
              <a:rPr lang="pl-PL" sz="14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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: komórki </a:t>
            </a:r>
            <a:r>
              <a:rPr lang="pl-PL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apoptotyczne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 (z niskim potencjałem mitochondrialnym)</a:t>
            </a:r>
            <a:endParaRPr lang="pl-PL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5832762" y="3250981"/>
            <a:ext cx="6212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Przykładowy </a:t>
            </a:r>
            <a:r>
              <a:rPr lang="pl-PL" dirty="0" err="1">
                <a:latin typeface="Arial" panose="020B0604020202020204" pitchFamily="34" charset="0"/>
                <a:ea typeface="Times New Roman" panose="02020603050405020304" pitchFamily="18" charset="0"/>
              </a:rPr>
              <a:t>dot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-plot </a:t>
            </a: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przedstawiający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komórki barwione za pomocą JC1.</a:t>
            </a:r>
            <a:endParaRPr lang="pl-PL" dirty="0"/>
          </a:p>
        </p:txBody>
      </p:sp>
      <p:sp>
        <p:nvSpPr>
          <p:cNvPr id="15" name="Prostokąt 14"/>
          <p:cNvSpPr/>
          <p:nvPr/>
        </p:nvSpPr>
        <p:spPr>
          <a:xfrm>
            <a:off x="255987" y="3702299"/>
            <a:ext cx="5079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sz="1600" dirty="0">
                <a:latin typeface="Arial" panose="020B0604020202020204" pitchFamily="34" charset="0"/>
                <a:ea typeface="Times New Roman" panose="02020603050405020304" pitchFamily="18" charset="0"/>
              </a:rPr>
              <a:t>Barwnik ten tworzy agregaty (</a:t>
            </a:r>
            <a:r>
              <a:rPr lang="pl-PL" sz="1600" dirty="0" err="1">
                <a:latin typeface="Arial" panose="020B0604020202020204" pitchFamily="34" charset="0"/>
                <a:ea typeface="Times New Roman" panose="02020603050405020304" pitchFamily="18" charset="0"/>
              </a:rPr>
              <a:t>fluoryzujace</a:t>
            </a:r>
            <a:r>
              <a:rPr lang="pl-PL" sz="1600" dirty="0">
                <a:latin typeface="Arial" panose="020B0604020202020204" pitchFamily="34" charset="0"/>
                <a:ea typeface="Times New Roman" panose="02020603050405020304" pitchFamily="18" charset="0"/>
              </a:rPr>
              <a:t> czerwono) jedynie w komórkach posiadających mitochondria nieuszkodzone o wysokim potencjale elektrycznym błony (</a:t>
            </a:r>
            <a:r>
              <a:rPr lang="pl-PL" sz="1600" dirty="0">
                <a:latin typeface="Arial" panose="020B0604020202020204" pitchFamily="34" charset="0"/>
                <a:ea typeface="Times New Roman" panose="02020603050405020304" pitchFamily="18" charset="0"/>
                <a:sym typeface="Symbol" panose="05050102010706020507" pitchFamily="18" charset="2"/>
              </a:rPr>
              <a:t></a:t>
            </a:r>
            <a:r>
              <a:rPr lang="pl-PL" sz="1600" baseline="-25000" dirty="0">
                <a:latin typeface="Arial" panose="020B0604020202020204" pitchFamily="34" charset="0"/>
                <a:ea typeface="Times New Roman" panose="02020603050405020304" pitchFamily="18" charset="0"/>
              </a:rPr>
              <a:t>m</a:t>
            </a:r>
            <a:r>
              <a:rPr lang="pl-PL" sz="1600" dirty="0">
                <a:latin typeface="Arial" panose="020B0604020202020204" pitchFamily="34" charset="0"/>
                <a:ea typeface="Times New Roman" panose="02020603050405020304" pitchFamily="18" charset="0"/>
              </a:rPr>
              <a:t>). </a:t>
            </a:r>
            <a:endParaRPr lang="pl-PL" sz="16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l-PL" sz="16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Podczas </a:t>
            </a:r>
            <a:r>
              <a:rPr lang="pl-PL" sz="1600" dirty="0">
                <a:latin typeface="Arial" panose="020B0604020202020204" pitchFamily="34" charset="0"/>
                <a:ea typeface="Times New Roman" panose="02020603050405020304" pitchFamily="18" charset="0"/>
              </a:rPr>
              <a:t>apoptozy komórki, kiedy mitochondria są depolaryzowane, JC1 nie może tworzyć agregatów;  monomery JC1 charakteryzują się fluorescencją zieloną. Oba typy fluorescencji są równocześnie wykrywane w badanych komórkach podczas analizy cytometrycznej.</a:t>
            </a:r>
          </a:p>
        </p:txBody>
      </p:sp>
    </p:spTree>
    <p:extLst>
      <p:ext uri="{BB962C8B-B14F-4D97-AF65-F5344CB8AC3E}">
        <p14:creationId xmlns:p14="http://schemas.microsoft.com/office/powerpoint/2010/main" val="41521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67691" y="3532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91" y="3756628"/>
            <a:ext cx="8974227" cy="22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136127" y="2076120"/>
            <a:ext cx="10110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l-PL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Jodek 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propidyny (PI) jest jednym z barwników wiążących się z DNA, który wiąże się proporcjonalnie do ilości DNA obecnego w komórce. </a:t>
            </a:r>
            <a:r>
              <a:rPr lang="pl-PL" b="1" dirty="0">
                <a:latin typeface="Arial" panose="020B0604020202020204" pitchFamily="34" charset="0"/>
                <a:ea typeface="Times New Roman" panose="02020603050405020304" pitchFamily="18" charset="0"/>
              </a:rPr>
              <a:t>Komórki </a:t>
            </a:r>
            <a:r>
              <a:rPr lang="pl-PL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apoptotyczne</a:t>
            </a:r>
            <a:r>
              <a:rPr lang="pl-PL" b="1" dirty="0">
                <a:latin typeface="Arial" panose="020B0604020202020204" pitchFamily="34" charset="0"/>
                <a:ea typeface="Times New Roman" panose="02020603050405020304" pitchFamily="18" charset="0"/>
              </a:rPr>
              <a:t> posiadają mniejszą ilość DNA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, co możemy zaobserwować na histogramie (tzw. faza subG1 obecna przed komórkami znajdującymi się w fazie G1).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902161" y="1706788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ea typeface="Times New Roman" panose="02020603050405020304" pitchFamily="18" charset="0"/>
              </a:rPr>
              <a:t>Zasada metody:</a:t>
            </a:r>
            <a:r>
              <a:rPr lang="pl-PL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905000" y="494315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 cytometryczna  apoptozy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ocena apoptozy za pomocą analizy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endParaRPr lang="pl-PL" sz="2400" b="1" dirty="0">
              <a:solidFill>
                <a:srgbClr val="0070C0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981850" y="5969892"/>
            <a:ext cx="7545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pl-PL" sz="1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Przykładowe 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histogramy przedstawiające cykl komórkowy komórek poddanych działaniu czynnika </a:t>
            </a:r>
            <a:r>
              <a:rPr lang="pl-PL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apoptotycznego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pl-PL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kamptotecyna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 – inhibitor </a:t>
            </a:r>
            <a:r>
              <a:rPr lang="pl-PL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topoizomerazy</a:t>
            </a:r>
            <a:r>
              <a:rPr lang="pl-PL" sz="1400" dirty="0">
                <a:latin typeface="Arial" panose="020B0604020202020204" pitchFamily="34" charset="0"/>
                <a:ea typeface="Times New Roman" panose="02020603050405020304" pitchFamily="18" charset="0"/>
              </a:rPr>
              <a:t> I). </a:t>
            </a:r>
            <a:endParaRPr lang="pl-PL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212" y="2964439"/>
            <a:ext cx="3743325" cy="3609975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1905000" y="494315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 cytometryczna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cyklu  komórkowego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299208" y="2104335"/>
            <a:ext cx="8818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Barwnik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ten, wiąże się stechiometrycznie do DNA. Na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tej podstawie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można określić jego zawartość w poszczególnej komórce, a tym samym oznaczyć wielkość populacji komórek w danej fazie cyklu życiowego (ilość PI związanego z komórką jest proporcjonalna do ilości DNA). 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3817359"/>
            <a:ext cx="5334000" cy="25908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1385455" y="634278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Etapy cyklu komórkowego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4604507" y="6342782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Zawartość DNA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ole tekstowe 10"/>
          <p:cNvSpPr txBox="1"/>
          <p:nvPr/>
        </p:nvSpPr>
        <p:spPr>
          <a:xfrm rot="16200000">
            <a:off x="-147893" y="4937590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Ilość materiału genetycznego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ole tekstowe 11"/>
          <p:cNvSpPr txBox="1"/>
          <p:nvPr/>
        </p:nvSpPr>
        <p:spPr>
          <a:xfrm rot="16200000">
            <a:off x="3337504" y="482626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Ilość komórek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608484" y="1209354"/>
            <a:ext cx="8869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Jedną z metod badawczych wykorzystujących technikę cytometrii przepływowej jest analiza zawartości DNA w komórkach wybarwionych jodkiem propidyny (PI). </a:t>
            </a:r>
          </a:p>
        </p:txBody>
      </p:sp>
    </p:spTree>
    <p:extLst>
      <p:ext uri="{BB962C8B-B14F-4D97-AF65-F5344CB8AC3E}">
        <p14:creationId xmlns:p14="http://schemas.microsoft.com/office/powerpoint/2010/main" val="35427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81242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Oznaczanie  cytokin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1933351" y="1835488"/>
            <a:ext cx="9756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stanowią grupę niskocząsteczkowych glikoprotein odgrywających kluczową rolę w regulacji odpowiedzi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immunologicznej, proliferacji oraz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różnicowania komórek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Oddziałując na wiele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typów komórek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cytokiny są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mediatorami reakcji zapalnych 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immunologicznych oraz uczestniczą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reakcji krwiotworzenia.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774059" y="183043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Cytokiny</a:t>
            </a:r>
            <a:endParaRPr lang="pl-PL" b="1" dirty="0"/>
          </a:p>
        </p:txBody>
      </p:sp>
      <p:sp>
        <p:nvSpPr>
          <p:cNvPr id="9" name="Prostokąt 8"/>
          <p:cNvSpPr/>
          <p:nvPr/>
        </p:nvSpPr>
        <p:spPr>
          <a:xfrm>
            <a:off x="774059" y="3691438"/>
            <a:ext cx="5689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Oznaczenie poziomu cytokin ma kluczowe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znaczenie: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2895310" y="4162395"/>
            <a:ext cx="75822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diagnostyce,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monitorowaniu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leczeniu chorób o podłożu autoimmunologicznym,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nowotworów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chorób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zakaźnych,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lergicznych, </a:t>
            </a:r>
          </a:p>
          <a:p>
            <a:pPr marL="285750" indent="-285750" algn="just">
              <a:buFont typeface="Arial" panose="020B0604020202020204" pitchFamily="34" charset="0"/>
              <a:buChar char="―"/>
            </a:pP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wstrząsu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septycznego.</a:t>
            </a:r>
          </a:p>
        </p:txBody>
      </p:sp>
    </p:spTree>
    <p:extLst>
      <p:ext uri="{BB962C8B-B14F-4D97-AF65-F5344CB8AC3E}">
        <p14:creationId xmlns:p14="http://schemas.microsoft.com/office/powerpoint/2010/main" val="163661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56742" y="481242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Oznaczanie  cytokin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655084" y="1762819"/>
            <a:ext cx="88684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polega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 pomiarze ś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redniej wartości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fluorescencji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znacznika sprzężonego z daną grupą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mikrokulek oraz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różnicy intensywności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fluorescencji po inkubacji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materiału z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przeciwcytokinowymi, swoistymi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przeciwciałami monoklonalnymi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sprzężonymi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FITC lub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PE.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Dołączenie do każdego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zestawu testowego standardów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badanej cytokiny umożliwia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wyznaczenie krzywej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standardowej oraz dokładne określenie stężenia badanej substancji.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867479" y="1762819"/>
            <a:ext cx="178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Technika CBA 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9" y="4045491"/>
            <a:ext cx="7000875" cy="1857375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8198425" y="4207272"/>
            <a:ext cx="33250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Wykres kropkowy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przedstawiający średnią wartość fluorescencji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standardów dla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sześciu analizowanych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cytokin.</a:t>
            </a:r>
          </a:p>
        </p:txBody>
      </p:sp>
    </p:spTree>
    <p:extLst>
      <p:ext uri="{BB962C8B-B14F-4D97-AF65-F5344CB8AC3E}">
        <p14:creationId xmlns:p14="http://schemas.microsoft.com/office/powerpoint/2010/main" val="15974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4" y="3089197"/>
            <a:ext cx="5667375" cy="2790825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756742" y="481242"/>
            <a:ext cx="85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Oznaczanie  cytokin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2371591" y="1727968"/>
            <a:ext cx="734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 pobraniu próbek w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cytometrze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przepływowym,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używa się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oprogramowania FCAP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™ do wygenerowania wyników w formacie graficznym i tabelarycznym.</a:t>
            </a:r>
          </a:p>
        </p:txBody>
      </p:sp>
      <p:sp>
        <p:nvSpPr>
          <p:cNvPr id="8" name="Prostokąt 7"/>
          <p:cNvSpPr/>
          <p:nvPr/>
        </p:nvSpPr>
        <p:spPr>
          <a:xfrm>
            <a:off x="6650875" y="3558910"/>
            <a:ext cx="46336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Histogram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przedstawiający intensywność fluorescencji ~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650nm (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FL3) mikrokulek połaszczonych przeciwciałami przeciwko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cytokinom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prozapalnym produkowanym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limfocyty.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259763" y="2458319"/>
            <a:ext cx="95665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solidFill>
                  <a:srgbClr val="000000"/>
                </a:solidFill>
                <a:latin typeface="ZLHFLN+Swiss721PL-Roman"/>
              </a:rPr>
              <a:t>Cytometria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przepływowa zalazła również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zastosowanie w analizie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cytokin i innych białek wewnątrzkomórkowych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. </a:t>
            </a:r>
            <a:endParaRPr lang="pl-PL" dirty="0" smtClean="0">
              <a:solidFill>
                <a:srgbClr val="000000"/>
              </a:solidFill>
              <a:latin typeface="ZLHFLN+Swiss721PL-Roman"/>
            </a:endParaRPr>
          </a:p>
          <a:p>
            <a:pPr algn="just"/>
            <a:endParaRPr lang="pl-PL" dirty="0">
              <a:solidFill>
                <a:srgbClr val="000000"/>
              </a:solidFill>
              <a:latin typeface="ZLHFLN+Swiss721PL-Roman"/>
            </a:endParaRPr>
          </a:p>
          <a:p>
            <a:pPr algn="just"/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Wykorzystując technikę </a:t>
            </a:r>
            <a:r>
              <a:rPr lang="pl-PL" dirty="0" err="1">
                <a:solidFill>
                  <a:srgbClr val="000000"/>
                </a:solidFill>
                <a:latin typeface="ZLHFLN+Swiss721PL-Roman"/>
              </a:rPr>
              <a:t>permeablizacji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błony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cytoplazmatycznej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oraz równoczesną ocenę fenotypową, możemy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z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dużą łatwością zdefiniować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profil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cytokin produkowanych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i uwalnianych przez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określone </a:t>
            </a:r>
            <a:r>
              <a:rPr lang="pl-PL" dirty="0">
                <a:solidFill>
                  <a:srgbClr val="000000"/>
                </a:solidFill>
                <a:latin typeface="ZLHFLN+Swiss721PL-Roman"/>
              </a:rPr>
              <a:t>subpopulacje </a:t>
            </a:r>
            <a:r>
              <a:rPr lang="pl-PL" dirty="0" smtClean="0">
                <a:solidFill>
                  <a:srgbClr val="000000"/>
                </a:solidFill>
                <a:latin typeface="ZLHFLN+Swiss721PL-Roman"/>
              </a:rPr>
              <a:t>komórkowe. 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1756742" y="342742"/>
            <a:ext cx="8572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Oznaczanie  cytokin  i  innych  białek wewnątrzkomórkowych  z  użyciem  cytometrii  przepływowej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382598" y="692455"/>
            <a:ext cx="7320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  budowy i  zasada działania  cytometru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04" y="1850949"/>
            <a:ext cx="5897081" cy="423642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679220" y="6182446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Budowa cytometru przepływowego - schemat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914" y="1986322"/>
            <a:ext cx="3842532" cy="3965676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7157884" y="6182446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Układ płynów czyli układ hydrauliczny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10246501" y="3242862"/>
            <a:ext cx="16065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l-PL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gniskowanie</a:t>
            </a:r>
          </a:p>
          <a:p>
            <a:r>
              <a:rPr lang="pl-PL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hydrodynamiczne</a:t>
            </a:r>
            <a:endParaRPr lang="en-GB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rostokąt zaokrąglony 38"/>
          <p:cNvSpPr/>
          <p:nvPr/>
        </p:nvSpPr>
        <p:spPr>
          <a:xfrm>
            <a:off x="4502502" y="4045479"/>
            <a:ext cx="554809" cy="737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 zaokrąglony 37"/>
          <p:cNvSpPr/>
          <p:nvPr/>
        </p:nvSpPr>
        <p:spPr>
          <a:xfrm>
            <a:off x="3596201" y="3370070"/>
            <a:ext cx="584182" cy="2150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rostokąt zaokrąglony 36"/>
          <p:cNvSpPr/>
          <p:nvPr/>
        </p:nvSpPr>
        <p:spPr>
          <a:xfrm>
            <a:off x="2673701" y="3004447"/>
            <a:ext cx="633846" cy="28074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/>
          <p:cNvSpPr/>
          <p:nvPr/>
        </p:nvSpPr>
        <p:spPr>
          <a:xfrm>
            <a:off x="1756742" y="481242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Śledzenie podziałów  komórkowych 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metoda  DCT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(ang. dividing </a:t>
            </a:r>
            <a:r>
              <a:rPr lang="pl-PL" sz="2400" b="1" dirty="0" err="1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cell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tracking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35" y="3186145"/>
            <a:ext cx="4800600" cy="2228850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6119524" y="547103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smtClean="0">
                <a:latin typeface="Arial" panose="020B0604020202020204" pitchFamily="34" charset="0"/>
                <a:cs typeface="Arial" panose="020B0604020202020204" pitchFamily="34" charset="0"/>
              </a:rPr>
              <a:t>Zarówno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histogram jak i </a:t>
            </a:r>
            <a:r>
              <a:rPr lang="pl-PL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dot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plot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przedstawiają poszczególne pokolenia komórek po 72h stymulacji </a:t>
            </a:r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konkanawaliną-A 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wybarwionych za pomocą VPD450.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490646" y="1679889"/>
            <a:ext cx="11648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Metoda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ta pozwala na śledzenie podziałów komórkowych badanych populacji dzięki zastosowaniu barwnika Violet </a:t>
            </a:r>
            <a:r>
              <a:rPr lang="pl-PL" sz="1600" dirty="0" err="1">
                <a:latin typeface="Arial" panose="020B0604020202020204" pitchFamily="34" charset="0"/>
                <a:cs typeface="Arial" panose="020B0604020202020204" pitchFamily="34" charset="0"/>
              </a:rPr>
              <a:t>Proliferation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600" dirty="0" err="1">
                <a:latin typeface="Arial" panose="020B0604020202020204" pitchFamily="34" charset="0"/>
                <a:cs typeface="Arial" panose="020B0604020202020204" pitchFamily="34" charset="0"/>
              </a:rPr>
              <a:t>Dye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450 który </a:t>
            </a:r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przenika do komórek i zostaje w nich unieruchomiony na skutek hydrolizy przez esterazy cytoplazmatyczne. Komórki dzieląc się rozdzielają wybarwione przez VPD450 białka pomiędzy komórki potomne, których fluorescencja ulega zmniejszeniu o połowę w każdym powstającym 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pokoleniu.</a:t>
            </a:r>
            <a:endParaRPr lang="pl-P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wal 12"/>
          <p:cNvSpPr/>
          <p:nvPr/>
        </p:nvSpPr>
        <p:spPr>
          <a:xfrm>
            <a:off x="2758547" y="5285434"/>
            <a:ext cx="446809" cy="4468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/>
          <p:cNvSpPr/>
          <p:nvPr/>
        </p:nvSpPr>
        <p:spPr>
          <a:xfrm>
            <a:off x="2758547" y="4565434"/>
            <a:ext cx="446809" cy="4468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/>
          <p:cNvSpPr/>
          <p:nvPr/>
        </p:nvSpPr>
        <p:spPr>
          <a:xfrm>
            <a:off x="2758547" y="3845434"/>
            <a:ext cx="446809" cy="4468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/>
        </p:nvSpPr>
        <p:spPr>
          <a:xfrm>
            <a:off x="2758547" y="3125434"/>
            <a:ext cx="446809" cy="4468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/>
          <p:cNvSpPr/>
          <p:nvPr/>
        </p:nvSpPr>
        <p:spPr>
          <a:xfrm>
            <a:off x="3658547" y="4925434"/>
            <a:ext cx="446809" cy="4468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/>
          <p:cNvSpPr/>
          <p:nvPr/>
        </p:nvSpPr>
        <p:spPr>
          <a:xfrm>
            <a:off x="3658547" y="3485434"/>
            <a:ext cx="446809" cy="4468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Owal 18"/>
          <p:cNvSpPr/>
          <p:nvPr/>
        </p:nvSpPr>
        <p:spPr>
          <a:xfrm>
            <a:off x="4558547" y="4205434"/>
            <a:ext cx="446809" cy="4468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3" name="Łącznik prosty ze strzałką 22"/>
          <p:cNvCxnSpPr>
            <a:stCxn id="19" idx="1"/>
            <a:endCxn id="18" idx="5"/>
          </p:cNvCxnSpPr>
          <p:nvPr/>
        </p:nvCxnSpPr>
        <p:spPr>
          <a:xfrm flipH="1" flipV="1">
            <a:off x="4039922" y="3866810"/>
            <a:ext cx="584059" cy="4040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/>
          <p:cNvCxnSpPr>
            <a:stCxn id="19" idx="3"/>
            <a:endCxn id="17" idx="7"/>
          </p:cNvCxnSpPr>
          <p:nvPr/>
        </p:nvCxnSpPr>
        <p:spPr>
          <a:xfrm flipH="1">
            <a:off x="4039922" y="4586810"/>
            <a:ext cx="584059" cy="4040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/>
          <p:cNvCxnSpPr>
            <a:stCxn id="18" idx="1"/>
            <a:endCxn id="16" idx="7"/>
          </p:cNvCxnSpPr>
          <p:nvPr/>
        </p:nvCxnSpPr>
        <p:spPr>
          <a:xfrm flipH="1" flipV="1">
            <a:off x="3139922" y="3190868"/>
            <a:ext cx="584059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/>
          <p:cNvCxnSpPr>
            <a:stCxn id="18" idx="3"/>
            <a:endCxn id="15" idx="5"/>
          </p:cNvCxnSpPr>
          <p:nvPr/>
        </p:nvCxnSpPr>
        <p:spPr>
          <a:xfrm flipH="1">
            <a:off x="3139922" y="3866810"/>
            <a:ext cx="584059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/>
          <p:cNvCxnSpPr>
            <a:stCxn id="17" idx="1"/>
            <a:endCxn id="14" idx="7"/>
          </p:cNvCxnSpPr>
          <p:nvPr/>
        </p:nvCxnSpPr>
        <p:spPr>
          <a:xfrm flipH="1" flipV="1">
            <a:off x="3139922" y="4630868"/>
            <a:ext cx="584059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ze strzałką 35"/>
          <p:cNvCxnSpPr>
            <a:stCxn id="17" idx="3"/>
            <a:endCxn id="13" idx="5"/>
          </p:cNvCxnSpPr>
          <p:nvPr/>
        </p:nvCxnSpPr>
        <p:spPr>
          <a:xfrm flipH="1">
            <a:off x="3139922" y="5306810"/>
            <a:ext cx="584059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ole tekstowe 39"/>
          <p:cNvSpPr txBox="1"/>
          <p:nvPr/>
        </p:nvSpPr>
        <p:spPr>
          <a:xfrm>
            <a:off x="4331951" y="4762214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pl-PL" sz="14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pokolenie</a:t>
            </a:r>
            <a:endParaRPr lang="pl-PL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pole tekstowe 40"/>
          <p:cNvSpPr txBox="1"/>
          <p:nvPr/>
        </p:nvSpPr>
        <p:spPr>
          <a:xfrm>
            <a:off x="2506500" y="5818835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pl-PL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pokolenie</a:t>
            </a:r>
            <a:endParaRPr lang="pl-PL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pole tekstowe 41"/>
          <p:cNvSpPr txBox="1"/>
          <p:nvPr/>
        </p:nvSpPr>
        <p:spPr>
          <a:xfrm>
            <a:off x="3406500" y="5520989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pl-PL" sz="14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1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pokolenie</a:t>
            </a:r>
            <a:endParaRPr lang="pl-PL" sz="1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pole tekstowe 42"/>
          <p:cNvSpPr txBox="1"/>
          <p:nvPr/>
        </p:nvSpPr>
        <p:spPr>
          <a:xfrm>
            <a:off x="122865" y="4045479"/>
            <a:ext cx="21175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Proporcjonalny spadek zawartości </a:t>
            </a:r>
          </a:p>
          <a:p>
            <a:pPr algn="r"/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barwnika VPD450 po każdym podziale komórek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ole tekstowe 43"/>
          <p:cNvSpPr txBox="1"/>
          <p:nvPr/>
        </p:nvSpPr>
        <p:spPr>
          <a:xfrm>
            <a:off x="3048161" y="6457118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Kolejne podziały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Nawias klamrowy otwierający 44"/>
          <p:cNvSpPr/>
          <p:nvPr/>
        </p:nvSpPr>
        <p:spPr>
          <a:xfrm rot="16200000">
            <a:off x="3641638" y="4851681"/>
            <a:ext cx="302556" cy="2979872"/>
          </a:xfrm>
          <a:prstGeom prst="leftBrace">
            <a:avLst>
              <a:gd name="adj1" fmla="val 61667"/>
              <a:gd name="adj2" fmla="val 4819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3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608484" y="52876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Cytometria  masowa 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CyTOF – </a:t>
            </a: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cytometry by Time-of-Flight)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96486" y="1977031"/>
            <a:ext cx="8631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Cytometr masowy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4270451" y="19770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najnowocześniejsze obecnie urządzenie do analizy i diagnostyki próbek komórkowych oraz zaawansowanej proteomiki.</a:t>
            </a:r>
          </a:p>
        </p:txBody>
      </p:sp>
      <p:cxnSp>
        <p:nvCxnSpPr>
          <p:cNvPr id="9" name="Łącznik prosty ze strzałką 8"/>
          <p:cNvCxnSpPr/>
          <p:nvPr/>
        </p:nvCxnSpPr>
        <p:spPr>
          <a:xfrm>
            <a:off x="3537459" y="2161697"/>
            <a:ext cx="5922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406345" y="3628885"/>
            <a:ext cx="7411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prowadzeniu analiz zakłada ona wykorzystanie spektrometrii masowej, czyli badania próbki przy pomocy analizy widma mas atomów metali, które używane są w tej metodzie jako znaczniki.</a:t>
            </a:r>
          </a:p>
        </p:txBody>
      </p:sp>
      <p:sp>
        <p:nvSpPr>
          <p:cNvPr id="13" name="Prostokąt 12"/>
          <p:cNvSpPr/>
          <p:nvPr/>
        </p:nvSpPr>
        <p:spPr>
          <a:xfrm>
            <a:off x="406345" y="4777435"/>
            <a:ext cx="7411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Cytometr masowy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jest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używany do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multiparametrycznej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analizy próbek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głównie komórek, które w tym procesie znaczone są stabilnymi izotopami metali przejściowych, głównie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lantanowców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raz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45" y="2900361"/>
            <a:ext cx="3272582" cy="37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333528" y="2180223"/>
            <a:ext cx="9608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Przeciwciała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są koniugowane z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elementami czystymi izotopowo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używane do znakowania białek komórkowych. Komórki są rozpylane i przesyłane przez plazmę argonową, która jonizuje przeciwciała skoniugowane z metalem.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333528" y="4178103"/>
            <a:ext cx="6657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Podejście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to pozwala przezwyciężyć ograniczenia nakładania się widm w cytometrii przepływowej poprzez wykorzystanie dyskretnych izotopów jako systemu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reporterowego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zamiast tradycyjnych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fluoroforów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o szerokich widmach emisyjnych.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14" y="3294885"/>
            <a:ext cx="3448050" cy="2114550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1333528" y="3294885"/>
            <a:ext cx="6657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Sygnały metali są następnie analizowane przez spektrometr masowy czasu przelotu. </a:t>
            </a:r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1608484" y="52876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Cytometria  masowa 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CyTOF – </a:t>
            </a: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cytometry by Time-of-Flight)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608484" y="52876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Cytometria  masowa 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CyTOF – </a:t>
            </a: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cytometry by Time-of-Flight)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2042102" y="3826639"/>
            <a:ext cx="8138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Cytometria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masowa znajduje obecnie coraz większe zastosowanie w badaniach klinicznych, będąc bardzo użyteczną technologią np. w monitorowaniu postępów leczenia i prognozowaniu skuteczności terapii, a co za tym idzie ma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kuczowe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znaczenie w szacowaniu czasu przeżywalności pacjentów onkologicznych.</a:t>
            </a:r>
          </a:p>
        </p:txBody>
      </p:sp>
      <p:sp>
        <p:nvSpPr>
          <p:cNvPr id="6" name="Prostokąt 5"/>
          <p:cNvSpPr/>
          <p:nvPr/>
        </p:nvSpPr>
        <p:spPr>
          <a:xfrm>
            <a:off x="2042102" y="2097766"/>
            <a:ext cx="8138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Dzięki cytometrii masowej stało się możliwe dokładne określenie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immunofenotypu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poszczególnych (pod)typów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nowotworów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i innych schorzeń, co przyczyniło się do ich lepszej klasyfikacji i w konsekwencji do doboru optymalnego,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spersonalizowanego leczenia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57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Badania  czynnościowe  układu  immunologicznego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fagocytoza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3755381" y="2015292"/>
            <a:ext cx="672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czyli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zdolności neutrofilów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do pochłaniania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bakterii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pojęciem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tym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wiąże się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zjawisko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wybuchu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tlenowego.  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501237" y="2157363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Fagocytoza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18" name="Łącznik prosty ze strzałką 17"/>
          <p:cNvCxnSpPr>
            <a:stCxn id="9" idx="3"/>
            <a:endCxn id="5" idx="1"/>
          </p:cNvCxnSpPr>
          <p:nvPr/>
        </p:nvCxnSpPr>
        <p:spPr>
          <a:xfrm flipV="1">
            <a:off x="2955481" y="2338458"/>
            <a:ext cx="799900" cy="35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1131984" y="3338129"/>
            <a:ext cx="9695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Fagocytoza przebiega wieloetapowo. </a:t>
            </a:r>
            <a:endParaRPr lang="pl-P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Rozpoczyna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od rozpoznania i związania drobnoustroju, powoduje to aktywację szlaków wewnątrzkomórkowych, rozpoczęcie wchłaniania cząsteczki i utworzenie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fagosomu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z którego po połączeniu z układem lizosomalnym powstaje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fagolizosom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Następnie dochodzi do wewnątrzkomórkowego zabicia pochłoniętych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drobnoustrojów.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1786572"/>
            <a:ext cx="5781675" cy="43434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Badania  czynnościowe  układu  immunologicznego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fagocytoza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wal 8"/>
          <p:cNvSpPr/>
          <p:nvPr/>
        </p:nvSpPr>
        <p:spPr>
          <a:xfrm>
            <a:off x="6914759" y="2773906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Owal 10"/>
          <p:cNvSpPr/>
          <p:nvPr/>
        </p:nvSpPr>
        <p:spPr>
          <a:xfrm>
            <a:off x="6914759" y="3264242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</a:rPr>
              <a:t>3</a:t>
            </a:r>
            <a:endParaRPr lang="pl-PL" sz="1200" b="1" dirty="0">
              <a:solidFill>
                <a:schemeClr val="bg1"/>
              </a:solidFill>
            </a:endParaRPr>
          </a:p>
        </p:txBody>
      </p:sp>
      <p:sp>
        <p:nvSpPr>
          <p:cNvPr id="12" name="Owal 11"/>
          <p:cNvSpPr/>
          <p:nvPr/>
        </p:nvSpPr>
        <p:spPr>
          <a:xfrm>
            <a:off x="6914759" y="2296657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 smtClean="0">
                <a:solidFill>
                  <a:schemeClr val="bg1"/>
                </a:solidFill>
              </a:rPr>
              <a:t>1</a:t>
            </a:r>
            <a:endParaRPr lang="pl-PL" sz="1200" b="1" dirty="0">
              <a:solidFill>
                <a:schemeClr val="bg1"/>
              </a:solidFill>
            </a:endParaRPr>
          </a:p>
        </p:txBody>
      </p:sp>
      <p:sp>
        <p:nvSpPr>
          <p:cNvPr id="13" name="Owal 12"/>
          <p:cNvSpPr/>
          <p:nvPr/>
        </p:nvSpPr>
        <p:spPr>
          <a:xfrm>
            <a:off x="6914759" y="5200538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Owal 13"/>
          <p:cNvSpPr/>
          <p:nvPr/>
        </p:nvSpPr>
        <p:spPr>
          <a:xfrm>
            <a:off x="6914016" y="4693293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Owal 14"/>
          <p:cNvSpPr/>
          <p:nvPr/>
        </p:nvSpPr>
        <p:spPr>
          <a:xfrm>
            <a:off x="6914759" y="4244714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Owal 15"/>
          <p:cNvSpPr/>
          <p:nvPr/>
        </p:nvSpPr>
        <p:spPr>
          <a:xfrm>
            <a:off x="6914759" y="3754478"/>
            <a:ext cx="252000" cy="252000"/>
          </a:xfrm>
          <a:prstGeom prst="ellipse">
            <a:avLst/>
          </a:prstGeom>
          <a:solidFill>
            <a:srgbClr val="0E9DC3"/>
          </a:solidFill>
          <a:ln>
            <a:solidFill>
              <a:srgbClr val="0E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7166759" y="2223043"/>
            <a:ext cx="45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Wędrówka i przyleganie bakterii do makrofaga</a:t>
            </a:r>
            <a:endParaRPr lang="pl-PL" dirty="0"/>
          </a:p>
        </p:txBody>
      </p:sp>
      <p:sp>
        <p:nvSpPr>
          <p:cNvPr id="18" name="pole tekstowe 17"/>
          <p:cNvSpPr txBox="1"/>
          <p:nvPr/>
        </p:nvSpPr>
        <p:spPr>
          <a:xfrm>
            <a:off x="7166759" y="2713379"/>
            <a:ext cx="214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Pochłanianie bakterii</a:t>
            </a:r>
            <a:endParaRPr lang="pl-PL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7166759" y="3205576"/>
            <a:ext cx="212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Tworzenie </a:t>
            </a:r>
            <a:r>
              <a:rPr lang="pl-PL" dirty="0" err="1" smtClean="0"/>
              <a:t>fagosomu</a:t>
            </a:r>
            <a:endParaRPr lang="pl-PL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7166759" y="3695812"/>
            <a:ext cx="418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Fuzja </a:t>
            </a:r>
            <a:r>
              <a:rPr lang="pl-PL" dirty="0" err="1" smtClean="0"/>
              <a:t>fagosomu</a:t>
            </a:r>
            <a:r>
              <a:rPr lang="pl-PL" dirty="0" smtClean="0"/>
              <a:t> z </a:t>
            </a:r>
            <a:r>
              <a:rPr lang="pl-PL" dirty="0" err="1" smtClean="0"/>
              <a:t>lizosomem</a:t>
            </a:r>
            <a:r>
              <a:rPr lang="pl-PL" dirty="0" smtClean="0"/>
              <a:t> = </a:t>
            </a:r>
            <a:r>
              <a:rPr lang="pl-PL" dirty="0" err="1" smtClean="0"/>
              <a:t>fagolizosom</a:t>
            </a:r>
            <a:endParaRPr lang="pl-PL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7166759" y="4186048"/>
            <a:ext cx="316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Trawienie bakterii przez enzymy</a:t>
            </a:r>
            <a:endParaRPr lang="pl-PL" dirty="0"/>
          </a:p>
        </p:txBody>
      </p:sp>
      <p:sp>
        <p:nvSpPr>
          <p:cNvPr id="22" name="pole tekstowe 21"/>
          <p:cNvSpPr txBox="1"/>
          <p:nvPr/>
        </p:nvSpPr>
        <p:spPr>
          <a:xfrm>
            <a:off x="7166016" y="4634635"/>
            <a:ext cx="20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Pęcherzyk końcowy</a:t>
            </a:r>
            <a:endParaRPr lang="pl-PL" dirty="0"/>
          </a:p>
        </p:txBody>
      </p:sp>
      <p:sp>
        <p:nvSpPr>
          <p:cNvPr id="23" name="pole tekstowe 22"/>
          <p:cNvSpPr txBox="1"/>
          <p:nvPr/>
        </p:nvSpPr>
        <p:spPr>
          <a:xfrm>
            <a:off x="7166016" y="5141872"/>
            <a:ext cx="376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Pozbycie się niestrawionego materiału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76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32" y="3224433"/>
            <a:ext cx="4537268" cy="3357120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251637" y="3903897"/>
            <a:ext cx="7307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/>
              <a:t>Anion </a:t>
            </a:r>
            <a:r>
              <a:rPr lang="pl-PL" dirty="0"/>
              <a:t>ponadtlenkowy spontanicznie łączy się z innymi molekułami produkując wolne </a:t>
            </a:r>
            <a:r>
              <a:rPr lang="pl-PL" dirty="0" smtClean="0"/>
              <a:t>rodniki. </a:t>
            </a:r>
            <a:r>
              <a:rPr lang="pl-PL" dirty="0"/>
              <a:t>Ponadto zarówno anion ponadtlenkowy jak i </a:t>
            </a:r>
            <a:r>
              <a:rPr lang="pl-PL" dirty="0" err="1"/>
              <a:t>nadtlenoazotyn</a:t>
            </a:r>
            <a:r>
              <a:rPr lang="pl-PL" dirty="0"/>
              <a:t> prowadzą do patologii przez peroksydację lipidów i białek. </a:t>
            </a:r>
          </a:p>
        </p:txBody>
      </p:sp>
      <p:sp>
        <p:nvSpPr>
          <p:cNvPr id="5" name="Prostokąt 4"/>
          <p:cNvSpPr/>
          <p:nvPr/>
        </p:nvSpPr>
        <p:spPr>
          <a:xfrm>
            <a:off x="251637" y="4902993"/>
            <a:ext cx="7307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/>
              <a:t>Większość nadtlenku wodoru wyprodukowanego przez neutrofile konsumowana jest przez </a:t>
            </a:r>
            <a:r>
              <a:rPr lang="pl-PL" dirty="0" err="1"/>
              <a:t>mieloperoksydazę</a:t>
            </a:r>
            <a:r>
              <a:rPr lang="pl-PL" dirty="0"/>
              <a:t>. Enzym ten jest głównym składnikiem </a:t>
            </a:r>
            <a:r>
              <a:rPr lang="pl-PL" dirty="0" err="1"/>
              <a:t>azurofilnych</a:t>
            </a:r>
            <a:r>
              <a:rPr lang="pl-PL" dirty="0"/>
              <a:t> </a:t>
            </a:r>
            <a:r>
              <a:rPr lang="pl-PL" dirty="0" err="1"/>
              <a:t>ziarnostości</a:t>
            </a:r>
            <a:r>
              <a:rPr lang="pl-PL" dirty="0"/>
              <a:t> cytoplazmatycznych neutrofili oraz jest to klasyczna peroksydaza </a:t>
            </a:r>
            <a:r>
              <a:rPr lang="pl-PL" dirty="0" err="1"/>
              <a:t>hemowa</a:t>
            </a:r>
            <a:r>
              <a:rPr lang="pl-PL" dirty="0"/>
              <a:t> wykorzystująca nadtlenek wodoru do tworzenia kwasu podchlorawego. </a:t>
            </a:r>
            <a:r>
              <a:rPr lang="pl-PL" b="1" dirty="0" err="1"/>
              <a:t>HOCl</a:t>
            </a:r>
            <a:r>
              <a:rPr lang="pl-PL" dirty="0"/>
              <a:t> stanowi najbardziej zabójczy znany czynnik antybakteryjny produkowany przez neutrofile. </a:t>
            </a:r>
          </a:p>
        </p:txBody>
      </p:sp>
      <p:sp>
        <p:nvSpPr>
          <p:cNvPr id="6" name="Prostokąt 5"/>
          <p:cNvSpPr/>
          <p:nvPr/>
        </p:nvSpPr>
        <p:spPr>
          <a:xfrm>
            <a:off x="251637" y="2951195"/>
            <a:ext cx="7307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/>
              <a:t>Oksydaza NADPH produkuje anion ponadtlenkowy przez przeniesienie elektronów z cytoplazmatycznego NADPH na tlen znajdujący się po wewnętrznej stronie </a:t>
            </a:r>
            <a:r>
              <a:rPr lang="pl-PL" dirty="0" err="1"/>
              <a:t>fagolizosomu</a:t>
            </a:r>
            <a:r>
              <a:rPr lang="pl-PL" dirty="0"/>
              <a:t>. 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Badania  czynnościowe  układu  immunologicznego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ybuch  tlenowy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2968335" y="1614453"/>
            <a:ext cx="798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jest to nagłe uwolnienie reaktywnych form tlenu (anion ponadtlenkowy i nadtlenek wodoru) przez komórkę. Zwykle odnosi się do uwolnienia tych substancji przez komórki układu odpornościowego (neutrofile, monocyty), w momencie kontaktu z różnego rodzaju patogenami. 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491865" y="2029951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Wybuch tlenowy</a:t>
            </a:r>
            <a:endParaRPr lang="pl-P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Łącznik prosty ze strzałką 11"/>
          <p:cNvCxnSpPr>
            <a:stCxn id="11" idx="3"/>
            <a:endCxn id="10" idx="1"/>
          </p:cNvCxnSpPr>
          <p:nvPr/>
        </p:nvCxnSpPr>
        <p:spPr>
          <a:xfrm>
            <a:off x="2354426" y="2214617"/>
            <a:ext cx="613909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946266" y="4327328"/>
            <a:ext cx="101616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/>
              <a:t>Najbardziej </a:t>
            </a:r>
            <a:r>
              <a:rPr lang="pl-PL" dirty="0"/>
              <a:t>popularną odmianą tej choroby jest forma wywodzącą się z mutacji na chromosomie X. Mutacja ta prowadzi do inaktywacji podjednostki gp91 cytochromu b</a:t>
            </a:r>
            <a:r>
              <a:rPr lang="pl-PL" baseline="-25000" dirty="0"/>
              <a:t>558</a:t>
            </a:r>
            <a:r>
              <a:rPr lang="pl-PL" dirty="0"/>
              <a:t>. Ludzie posiadający ten defekt genetyczny są niezwykle wrażliwi na wszelkie zakażenia bakteryjne oraz grzybicze, szczególnie w okresie niemowlęcym. Mutacje autosomalne w innych podjednostkach oksydazy NADPH mogą także prowadzić do przewlekłej choroby </a:t>
            </a:r>
            <a:r>
              <a:rPr lang="pl-PL" dirty="0" err="1"/>
              <a:t>ziarniniakowej</a:t>
            </a:r>
            <a:r>
              <a:rPr lang="pl-PL" dirty="0"/>
              <a:t>, jednak w formie łagodniejszej i później ujawniającej </a:t>
            </a:r>
            <a:r>
              <a:rPr lang="pl-PL" dirty="0" smtClean="0"/>
              <a:t>się.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Badania  czynnościowe  układu  immunologicznego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przewlekła  choroba  </a:t>
            </a:r>
            <a:r>
              <a:rPr lang="pl-PL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ziarniniakowa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684021" y="1890122"/>
            <a:ext cx="8686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Pacjenci z </a:t>
            </a:r>
            <a:r>
              <a:rPr lang="pl-PL" b="1" dirty="0"/>
              <a:t>przewlekłą chorobą </a:t>
            </a:r>
            <a:r>
              <a:rPr lang="pl-PL" b="1" dirty="0" err="1"/>
              <a:t>ziarniniakową</a:t>
            </a:r>
            <a:r>
              <a:rPr lang="pl-PL" b="1" dirty="0"/>
              <a:t> </a:t>
            </a:r>
            <a:r>
              <a:rPr lang="pl-PL" dirty="0"/>
              <a:t>(</a:t>
            </a:r>
            <a:r>
              <a:rPr lang="pl-PL" i="1" dirty="0" err="1"/>
              <a:t>chronic</a:t>
            </a:r>
            <a:r>
              <a:rPr lang="pl-PL" i="1" dirty="0"/>
              <a:t> </a:t>
            </a:r>
            <a:r>
              <a:rPr lang="pl-PL" i="1" dirty="0" err="1"/>
              <a:t>granulomatous</a:t>
            </a:r>
            <a:r>
              <a:rPr lang="pl-PL" i="1" dirty="0"/>
              <a:t> </a:t>
            </a:r>
            <a:r>
              <a:rPr lang="pl-PL" i="1" dirty="0" err="1"/>
              <a:t>disease</a:t>
            </a:r>
            <a:r>
              <a:rPr lang="pl-PL" dirty="0"/>
              <a:t> </a:t>
            </a:r>
            <a:r>
              <a:rPr lang="pl-PL" b="1" dirty="0"/>
              <a:t>CGD</a:t>
            </a:r>
            <a:r>
              <a:rPr lang="pl-PL" dirty="0"/>
              <a:t>) posiadają genetycznie uwarunkowany brak oksydazy NADPH, co oznacza, że ich komórki układu odpornościowego są niezdolne do produkowania reaktywnych form tlenu charakterystycznych dla wybuchu tlenowego. </a:t>
            </a:r>
          </a:p>
        </p:txBody>
      </p:sp>
      <p:sp>
        <p:nvSpPr>
          <p:cNvPr id="7" name="Prostokąt 6"/>
          <p:cNvSpPr/>
          <p:nvPr/>
        </p:nvSpPr>
        <p:spPr>
          <a:xfrm>
            <a:off x="946267" y="3641787"/>
            <a:ext cx="10161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Są przez to ograniczone możliwości zabijania </a:t>
            </a:r>
            <a:r>
              <a:rPr lang="pl-PL" dirty="0" err="1"/>
              <a:t>zfagocytowanych</a:t>
            </a:r>
            <a:r>
              <a:rPr lang="pl-PL" dirty="0"/>
              <a:t> bakterii oraz poradzenia sobie z infekcją. </a:t>
            </a:r>
          </a:p>
        </p:txBody>
      </p:sp>
    </p:spTree>
    <p:extLst>
      <p:ext uri="{BB962C8B-B14F-4D97-AF65-F5344CB8AC3E}">
        <p14:creationId xmlns:p14="http://schemas.microsoft.com/office/powerpoint/2010/main" val="29479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608484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Badania  czynnościowe  układu  immunologicznego </a:t>
            </a:r>
          </a:p>
          <a:p>
            <a:pPr algn="ctr"/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użyciem  cytometru  przepływowego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730827" y="3757505"/>
            <a:ext cx="10958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Obecnie coraz częściej bada się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zdolność komórek do fagocytozy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przy pomocy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testu </a:t>
            </a:r>
            <a:r>
              <a:rPr lang="pl-PL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cytometrycznego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 PhagoTest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Badanie to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określa zdolność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komórek do przeprowadzenia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fagocytozy </a:t>
            </a:r>
            <a:r>
              <a:rPr lang="pl-P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opsonizowanych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bakterii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Escherichia coli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znakowanych barwnikiem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fluorescencyjnym.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2943550" y="5131926"/>
            <a:ext cx="6376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Wynik stanowi odsetek granulocytów i monocytów pełnej krwi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heparynizowanej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zdolnych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do aktywnej fagocytozy.</a:t>
            </a:r>
          </a:p>
        </p:txBody>
      </p:sp>
      <p:sp>
        <p:nvSpPr>
          <p:cNvPr id="7" name="Prostokąt 6"/>
          <p:cNvSpPr/>
          <p:nvPr/>
        </p:nvSpPr>
        <p:spPr>
          <a:xfrm>
            <a:off x="730827" y="2047032"/>
            <a:ext cx="1080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Tradycyjnie ocenia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się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podstawie średniej liczby cząstek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sfagocytowanych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przez jeden leukocyt w warunkach </a:t>
            </a:r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in vitro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. Po sporządzeniu zawiesiny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granulocytarnej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i znakowanych bakterii, drożdży czy lateksu metodą mikroskopową odczytuje się pochłonięte cząsteczki w 50 lub 100 fagocytach.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918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651441" y="2630476"/>
            <a:ext cx="8534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Prezentacja  powstała  na  podstawie  dostępnej  </a:t>
            </a:r>
            <a:endParaRPr lang="pl-P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literatury  i  danych  z  </a:t>
            </a:r>
            <a:r>
              <a:rPr lang="pl-PL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internetu.</a:t>
            </a:r>
            <a:endParaRPr lang="pl-PL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rostokąt 102"/>
          <p:cNvSpPr/>
          <p:nvPr/>
        </p:nvSpPr>
        <p:spPr>
          <a:xfrm>
            <a:off x="176453" y="1662183"/>
            <a:ext cx="4723695" cy="5096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rostokąt 1"/>
          <p:cNvSpPr/>
          <p:nvPr/>
        </p:nvSpPr>
        <p:spPr>
          <a:xfrm>
            <a:off x="3968897" y="514655"/>
            <a:ext cx="4211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Czym  jest  fluorescencja ?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cxnSp>
        <p:nvCxnSpPr>
          <p:cNvPr id="6" name="Łącznik prosty 5"/>
          <p:cNvCxnSpPr/>
          <p:nvPr/>
        </p:nvCxnSpPr>
        <p:spPr>
          <a:xfrm flipV="1">
            <a:off x="6591808" y="5461000"/>
            <a:ext cx="4393692" cy="1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/>
          <p:cNvCxnSpPr>
            <a:stCxn id="23" idx="3"/>
          </p:cNvCxnSpPr>
          <p:nvPr/>
        </p:nvCxnSpPr>
        <p:spPr>
          <a:xfrm flipV="1">
            <a:off x="6591808" y="5778986"/>
            <a:ext cx="4393692" cy="15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/>
          <p:cNvCxnSpPr/>
          <p:nvPr/>
        </p:nvCxnSpPr>
        <p:spPr>
          <a:xfrm>
            <a:off x="6591808" y="6132576"/>
            <a:ext cx="43936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16"/>
          <p:cNvCxnSpPr/>
          <p:nvPr/>
        </p:nvCxnSpPr>
        <p:spPr>
          <a:xfrm>
            <a:off x="6591808" y="2328672"/>
            <a:ext cx="159715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/>
          <p:cNvCxnSpPr/>
          <p:nvPr/>
        </p:nvCxnSpPr>
        <p:spPr>
          <a:xfrm>
            <a:off x="6585712" y="2627376"/>
            <a:ext cx="159715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/>
          <p:cNvCxnSpPr/>
          <p:nvPr/>
        </p:nvCxnSpPr>
        <p:spPr>
          <a:xfrm>
            <a:off x="6591808" y="2974848"/>
            <a:ext cx="159715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/>
          <p:cNvCxnSpPr/>
          <p:nvPr/>
        </p:nvCxnSpPr>
        <p:spPr>
          <a:xfrm>
            <a:off x="9755632" y="3749040"/>
            <a:ext cx="12298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20"/>
          <p:cNvCxnSpPr/>
          <p:nvPr/>
        </p:nvCxnSpPr>
        <p:spPr>
          <a:xfrm>
            <a:off x="9749536" y="4084320"/>
            <a:ext cx="12359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/>
          <p:cNvCxnSpPr/>
          <p:nvPr/>
        </p:nvCxnSpPr>
        <p:spPr>
          <a:xfrm flipV="1">
            <a:off x="9743440" y="3403600"/>
            <a:ext cx="1242060" cy="4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e tekstowe 22"/>
          <p:cNvSpPr txBox="1"/>
          <p:nvPr/>
        </p:nvSpPr>
        <p:spPr>
          <a:xfrm>
            <a:off x="6293328" y="562474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pole tekstowe 23"/>
          <p:cNvSpPr txBox="1"/>
          <p:nvPr/>
        </p:nvSpPr>
        <p:spPr>
          <a:xfrm>
            <a:off x="6299424" y="596329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ole tekstowe 24"/>
          <p:cNvSpPr txBox="1"/>
          <p:nvPr/>
        </p:nvSpPr>
        <p:spPr>
          <a:xfrm>
            <a:off x="6287232" y="529273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upa 28"/>
          <p:cNvGrpSpPr/>
          <p:nvPr/>
        </p:nvGrpSpPr>
        <p:grpSpPr>
          <a:xfrm>
            <a:off x="6014051" y="5631293"/>
            <a:ext cx="444513" cy="415939"/>
            <a:chOff x="3131151" y="5631293"/>
            <a:chExt cx="444513" cy="415939"/>
          </a:xfrm>
        </p:grpSpPr>
        <p:sp>
          <p:nvSpPr>
            <p:cNvPr id="26" name="pole tekstowe 25"/>
            <p:cNvSpPr txBox="1"/>
            <p:nvPr/>
          </p:nvSpPr>
          <p:spPr>
            <a:xfrm>
              <a:off x="3131151" y="563129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pole tekstowe 26"/>
            <p:cNvSpPr txBox="1"/>
            <p:nvPr/>
          </p:nvSpPr>
          <p:spPr>
            <a:xfrm>
              <a:off x="3291612" y="573945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upa 32"/>
          <p:cNvGrpSpPr/>
          <p:nvPr/>
        </p:nvGrpSpPr>
        <p:grpSpPr>
          <a:xfrm>
            <a:off x="6128351" y="2419406"/>
            <a:ext cx="444513" cy="415939"/>
            <a:chOff x="3131151" y="2419406"/>
            <a:chExt cx="444513" cy="415939"/>
          </a:xfrm>
        </p:grpSpPr>
        <p:sp>
          <p:nvSpPr>
            <p:cNvPr id="31" name="pole tekstowe 30"/>
            <p:cNvSpPr txBox="1"/>
            <p:nvPr/>
          </p:nvSpPr>
          <p:spPr>
            <a:xfrm>
              <a:off x="3131151" y="241940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3291612" y="252756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5" name="Łącznik prosty ze strzałką 34"/>
          <p:cNvCxnSpPr/>
          <p:nvPr/>
        </p:nvCxnSpPr>
        <p:spPr>
          <a:xfrm flipH="1" flipV="1">
            <a:off x="6769100" y="2627376"/>
            <a:ext cx="12700" cy="35052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/>
          <p:cNvSpPr txBox="1"/>
          <p:nvPr/>
        </p:nvSpPr>
        <p:spPr>
          <a:xfrm>
            <a:off x="4991202" y="5381798"/>
            <a:ext cx="1311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ingletowy 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stan 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podstawowy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pole tekstowe 36"/>
          <p:cNvSpPr txBox="1"/>
          <p:nvPr/>
        </p:nvSpPr>
        <p:spPr>
          <a:xfrm>
            <a:off x="4985191" y="2211877"/>
            <a:ext cx="1208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ingletowy 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stan 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wzbudzony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pole tekstowe 37"/>
          <p:cNvSpPr txBox="1"/>
          <p:nvPr/>
        </p:nvSpPr>
        <p:spPr>
          <a:xfrm>
            <a:off x="5560621" y="3887477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absorpcja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pole tekstowe 39"/>
          <p:cNvSpPr txBox="1"/>
          <p:nvPr/>
        </p:nvSpPr>
        <p:spPr>
          <a:xfrm>
            <a:off x="10903415" y="3217107"/>
            <a:ext cx="1208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ripletowy</a:t>
            </a:r>
          </a:p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tan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wzbudzony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upa 42"/>
          <p:cNvGrpSpPr/>
          <p:nvPr/>
        </p:nvGrpSpPr>
        <p:grpSpPr>
          <a:xfrm>
            <a:off x="11212260" y="4008042"/>
            <a:ext cx="388102" cy="379702"/>
            <a:chOff x="9093200" y="2019300"/>
            <a:chExt cx="388102" cy="379702"/>
          </a:xfrm>
        </p:grpSpPr>
        <p:sp>
          <p:nvSpPr>
            <p:cNvPr id="41" name="pole tekstowe 40"/>
            <p:cNvSpPr txBox="1"/>
            <p:nvPr/>
          </p:nvSpPr>
          <p:spPr>
            <a:xfrm>
              <a:off x="9093200" y="2019300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pole tekstowe 41"/>
            <p:cNvSpPr txBox="1"/>
            <p:nvPr/>
          </p:nvSpPr>
          <p:spPr>
            <a:xfrm>
              <a:off x="9197250" y="209122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upa 50"/>
          <p:cNvGrpSpPr/>
          <p:nvPr/>
        </p:nvGrpSpPr>
        <p:grpSpPr>
          <a:xfrm>
            <a:off x="6208861" y="4191650"/>
            <a:ext cx="523413" cy="413872"/>
            <a:chOff x="800100" y="3749040"/>
            <a:chExt cx="523413" cy="413872"/>
          </a:xfrm>
        </p:grpSpPr>
        <p:sp>
          <p:nvSpPr>
            <p:cNvPr id="39" name="pole tekstowe 38"/>
            <p:cNvSpPr txBox="1"/>
            <p:nvPr/>
          </p:nvSpPr>
          <p:spPr>
            <a:xfrm>
              <a:off x="800100" y="3749040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l-G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γ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pole tekstowe 43"/>
            <p:cNvSpPr txBox="1"/>
            <p:nvPr/>
          </p:nvSpPr>
          <p:spPr>
            <a:xfrm>
              <a:off x="1036255" y="3885913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upa 52"/>
          <p:cNvGrpSpPr/>
          <p:nvPr/>
        </p:nvGrpSpPr>
        <p:grpSpPr>
          <a:xfrm>
            <a:off x="8167798" y="3991240"/>
            <a:ext cx="480735" cy="446276"/>
            <a:chOff x="10136495" y="5200328"/>
            <a:chExt cx="480735" cy="446276"/>
          </a:xfrm>
        </p:grpSpPr>
        <p:sp>
          <p:nvSpPr>
            <p:cNvPr id="46" name="pole tekstowe 45"/>
            <p:cNvSpPr txBox="1"/>
            <p:nvPr/>
          </p:nvSpPr>
          <p:spPr>
            <a:xfrm>
              <a:off x="10136495" y="5200328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l-G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γ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pole tekstowe 47"/>
            <p:cNvSpPr txBox="1"/>
            <p:nvPr/>
          </p:nvSpPr>
          <p:spPr>
            <a:xfrm>
              <a:off x="10337986" y="536960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a 51"/>
          <p:cNvGrpSpPr/>
          <p:nvPr/>
        </p:nvGrpSpPr>
        <p:grpSpPr>
          <a:xfrm>
            <a:off x="6860051" y="4193337"/>
            <a:ext cx="505819" cy="424076"/>
            <a:chOff x="1692972" y="3461837"/>
            <a:chExt cx="505819" cy="424076"/>
          </a:xfrm>
        </p:grpSpPr>
        <p:sp>
          <p:nvSpPr>
            <p:cNvPr id="45" name="pole tekstowe 44"/>
            <p:cNvSpPr txBox="1"/>
            <p:nvPr/>
          </p:nvSpPr>
          <p:spPr>
            <a:xfrm>
              <a:off x="1692972" y="3461837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l-G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γ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pole tekstowe 48"/>
            <p:cNvSpPr txBox="1"/>
            <p:nvPr/>
          </p:nvSpPr>
          <p:spPr>
            <a:xfrm>
              <a:off x="1911533" y="3608914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upa 53"/>
          <p:cNvGrpSpPr/>
          <p:nvPr/>
        </p:nvGrpSpPr>
        <p:grpSpPr>
          <a:xfrm>
            <a:off x="9515394" y="4693418"/>
            <a:ext cx="480475" cy="441139"/>
            <a:chOff x="2912172" y="4464566"/>
            <a:chExt cx="480475" cy="441139"/>
          </a:xfrm>
        </p:grpSpPr>
        <p:sp>
          <p:nvSpPr>
            <p:cNvPr id="47" name="pole tekstowe 46"/>
            <p:cNvSpPr txBox="1"/>
            <p:nvPr/>
          </p:nvSpPr>
          <p:spPr>
            <a:xfrm>
              <a:off x="2912172" y="4464566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l-GR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γ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pole tekstowe 49"/>
            <p:cNvSpPr txBox="1"/>
            <p:nvPr/>
          </p:nvSpPr>
          <p:spPr>
            <a:xfrm>
              <a:off x="3105389" y="4628706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6" name="Łącznik prosty ze strzałką 55"/>
          <p:cNvCxnSpPr/>
          <p:nvPr/>
        </p:nvCxnSpPr>
        <p:spPr>
          <a:xfrm flipV="1">
            <a:off x="7384288" y="2328672"/>
            <a:ext cx="0" cy="38039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Łuk 56"/>
          <p:cNvSpPr/>
          <p:nvPr/>
        </p:nvSpPr>
        <p:spPr>
          <a:xfrm>
            <a:off x="6349560" y="3702873"/>
            <a:ext cx="414820" cy="677102"/>
          </a:xfrm>
          <a:prstGeom prst="arc">
            <a:avLst>
              <a:gd name="adj1" fmla="val 299244"/>
              <a:gd name="adj2" fmla="val 5043383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Łuk 57"/>
          <p:cNvSpPr/>
          <p:nvPr/>
        </p:nvSpPr>
        <p:spPr>
          <a:xfrm>
            <a:off x="6945755" y="3702873"/>
            <a:ext cx="414820" cy="677102"/>
          </a:xfrm>
          <a:prstGeom prst="arc">
            <a:avLst>
              <a:gd name="adj1" fmla="val 299244"/>
              <a:gd name="adj2" fmla="val 5043383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Łącznik prosty ze strzałką 59"/>
          <p:cNvCxnSpPr/>
          <p:nvPr/>
        </p:nvCxnSpPr>
        <p:spPr>
          <a:xfrm>
            <a:off x="8039100" y="2974848"/>
            <a:ext cx="13040" cy="31577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Łuk 63"/>
          <p:cNvSpPr/>
          <p:nvPr/>
        </p:nvSpPr>
        <p:spPr>
          <a:xfrm rot="7269675">
            <a:off x="8152679" y="3890549"/>
            <a:ext cx="414820" cy="677102"/>
          </a:xfrm>
          <a:prstGeom prst="arc">
            <a:avLst>
              <a:gd name="adj1" fmla="val 299244"/>
              <a:gd name="adj2" fmla="val 5043383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ole tekstowe 64"/>
          <p:cNvSpPr txBox="1"/>
          <p:nvPr/>
        </p:nvSpPr>
        <p:spPr>
          <a:xfrm>
            <a:off x="7978317" y="4325272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fluorescencja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pole tekstowe 65"/>
          <p:cNvSpPr txBox="1"/>
          <p:nvPr/>
        </p:nvSpPr>
        <p:spPr>
          <a:xfrm>
            <a:off x="8506047" y="5068301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fosforescencja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Łącznik prosty ze strzałką 71"/>
          <p:cNvCxnSpPr/>
          <p:nvPr/>
        </p:nvCxnSpPr>
        <p:spPr>
          <a:xfrm>
            <a:off x="7734300" y="2974848"/>
            <a:ext cx="12700" cy="248716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Łącznik prosty ze strzałką 73"/>
          <p:cNvCxnSpPr/>
          <p:nvPr/>
        </p:nvCxnSpPr>
        <p:spPr>
          <a:xfrm flipH="1">
            <a:off x="7552944" y="2328672"/>
            <a:ext cx="3556" cy="64617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ole tekstowe 75"/>
          <p:cNvSpPr txBox="1"/>
          <p:nvPr/>
        </p:nvSpPr>
        <p:spPr>
          <a:xfrm>
            <a:off x="7306519" y="1742057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onwersja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wewnętrzna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Łącznik prosty ze strzałką 77"/>
          <p:cNvCxnSpPr/>
          <p:nvPr/>
        </p:nvCxnSpPr>
        <p:spPr>
          <a:xfrm>
            <a:off x="10071100" y="4084320"/>
            <a:ext cx="0" cy="13766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Łuk 80"/>
          <p:cNvSpPr/>
          <p:nvPr/>
        </p:nvSpPr>
        <p:spPr>
          <a:xfrm rot="11995878">
            <a:off x="9655475" y="4425859"/>
            <a:ext cx="414820" cy="677102"/>
          </a:xfrm>
          <a:prstGeom prst="arc">
            <a:avLst>
              <a:gd name="adj1" fmla="val 10149066"/>
              <a:gd name="adj2" fmla="val 17339103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pole tekstowe 81"/>
          <p:cNvSpPr txBox="1"/>
          <p:nvPr/>
        </p:nvSpPr>
        <p:spPr>
          <a:xfrm>
            <a:off x="8820078" y="2557415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onwersja</a:t>
            </a:r>
          </a:p>
          <a:p>
            <a:r>
              <a:rPr lang="pl-PL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interkombinacyjna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Łącznik prosty ze strzałką 83"/>
          <p:cNvCxnSpPr/>
          <p:nvPr/>
        </p:nvCxnSpPr>
        <p:spPr>
          <a:xfrm>
            <a:off x="8368334" y="2593744"/>
            <a:ext cx="1184154" cy="115529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Łącznik prosty ze strzałką 85"/>
          <p:cNvCxnSpPr/>
          <p:nvPr/>
        </p:nvCxnSpPr>
        <p:spPr>
          <a:xfrm>
            <a:off x="10655837" y="4084320"/>
            <a:ext cx="0" cy="20482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pole tekstowe 97"/>
          <p:cNvSpPr txBox="1"/>
          <p:nvPr/>
        </p:nvSpPr>
        <p:spPr>
          <a:xfrm>
            <a:off x="2358765" y="923324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 JABŁOŃSKIEGO</a:t>
            </a:r>
            <a:endParaRPr lang="en-GB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pole tekstowe 98"/>
          <p:cNvSpPr txBox="1"/>
          <p:nvPr/>
        </p:nvSpPr>
        <p:spPr>
          <a:xfrm>
            <a:off x="5940524" y="90125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l-PL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oziomy energetyczne cząsteczki</a:t>
            </a:r>
            <a:endParaRPr lang="en-GB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Łącznik prosty 100"/>
          <p:cNvCxnSpPr/>
          <p:nvPr/>
        </p:nvCxnSpPr>
        <p:spPr>
          <a:xfrm>
            <a:off x="5681321" y="1094998"/>
            <a:ext cx="23786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rostokąt 101"/>
          <p:cNvSpPr/>
          <p:nvPr/>
        </p:nvSpPr>
        <p:spPr>
          <a:xfrm>
            <a:off x="278459" y="1742057"/>
            <a:ext cx="45691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600" dirty="0">
                <a:latin typeface="Arial" panose="020B0604020202020204" pitchFamily="34" charset="0"/>
              </a:rPr>
              <a:t>Na skutek absorpcji energii elektron zostaje przeniesiony na </a:t>
            </a:r>
            <a:r>
              <a:rPr lang="pl-PL" sz="1600" dirty="0" smtClean="0">
                <a:latin typeface="Arial" panose="020B0604020202020204" pitchFamily="34" charset="0"/>
              </a:rPr>
              <a:t>jeden z </a:t>
            </a:r>
            <a:r>
              <a:rPr lang="pl-PL" sz="1600" dirty="0">
                <a:latin typeface="Arial" panose="020B0604020202020204" pitchFamily="34" charset="0"/>
              </a:rPr>
              <a:t>wyższych stanów </a:t>
            </a:r>
            <a:r>
              <a:rPr lang="pl-PL" sz="1600" dirty="0" smtClean="0">
                <a:latin typeface="Arial" panose="020B0604020202020204" pitchFamily="34" charset="0"/>
              </a:rPr>
              <a:t>oscylacyjnych </a:t>
            </a:r>
            <a:r>
              <a:rPr lang="pl-PL" sz="1600" dirty="0">
                <a:latin typeface="Arial" panose="020B0604020202020204" pitchFamily="34" charset="0"/>
              </a:rPr>
              <a:t>poziomu elektronowego S1. </a:t>
            </a:r>
            <a:endParaRPr lang="pl-PL" sz="1600" dirty="0" smtClean="0">
              <a:latin typeface="Arial" panose="020B0604020202020204" pitchFamily="34" charset="0"/>
            </a:endParaRPr>
          </a:p>
          <a:p>
            <a:pPr algn="just"/>
            <a:r>
              <a:rPr lang="pl-PL" sz="1600" dirty="0" smtClean="0">
                <a:latin typeface="Arial" panose="020B0604020202020204" pitchFamily="34" charset="0"/>
              </a:rPr>
              <a:t>Elektrony ze </a:t>
            </a:r>
            <a:r>
              <a:rPr lang="pl-PL" sz="1600" dirty="0">
                <a:latin typeface="Arial" panose="020B0604020202020204" pitchFamily="34" charset="0"/>
              </a:rPr>
              <a:t>stanu wzbudzonego mogą powracać do singletowego stanu </a:t>
            </a:r>
            <a:r>
              <a:rPr lang="pl-PL" sz="1600" dirty="0" smtClean="0">
                <a:latin typeface="Arial" panose="020B0604020202020204" pitchFamily="34" charset="0"/>
              </a:rPr>
              <a:t>podstawowego S0 </a:t>
            </a:r>
            <a:r>
              <a:rPr lang="pl-PL" sz="1600" dirty="0">
                <a:latin typeface="Arial" panose="020B0604020202020204" pitchFamily="34" charset="0"/>
              </a:rPr>
              <a:t>kilkoma drogami</a:t>
            </a:r>
            <a:r>
              <a:rPr lang="pl-PL" sz="1600" dirty="0" smtClean="0">
                <a:latin typeface="Arial" panose="020B0604020202020204" pitchFamily="34" charset="0"/>
              </a:rPr>
              <a:t>:</a:t>
            </a:r>
          </a:p>
          <a:p>
            <a:pPr algn="just"/>
            <a:endParaRPr lang="pl-PL" sz="1600" dirty="0" smtClean="0">
              <a:latin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pl-PL" sz="1600" dirty="0" smtClean="0">
                <a:latin typeface="Arial" panose="020B0604020202020204" pitchFamily="34" charset="0"/>
              </a:rPr>
              <a:t>na </a:t>
            </a:r>
            <a:r>
              <a:rPr lang="pl-PL" sz="1600" dirty="0">
                <a:latin typeface="Arial" panose="020B0604020202020204" pitchFamily="34" charset="0"/>
              </a:rPr>
              <a:t>drodze przemian promienistych (</a:t>
            </a:r>
            <a:r>
              <a:rPr lang="pl-PL" sz="1600" b="1" dirty="0" smtClean="0">
                <a:latin typeface="Arial" panose="020B0604020202020204" pitchFamily="34" charset="0"/>
              </a:rPr>
              <a:t>fluorescencja</a:t>
            </a:r>
            <a:r>
              <a:rPr lang="pl-PL" sz="1600" dirty="0" smtClean="0">
                <a:latin typeface="Arial" panose="020B0604020202020204" pitchFamily="34" charset="0"/>
              </a:rPr>
              <a:t>, </a:t>
            </a:r>
            <a:r>
              <a:rPr lang="pl-PL" sz="1600" b="1" dirty="0" smtClean="0">
                <a:latin typeface="Arial" panose="020B0604020202020204" pitchFamily="34" charset="0"/>
              </a:rPr>
              <a:t>fosforescencja</a:t>
            </a:r>
            <a:r>
              <a:rPr lang="pl-PL" sz="1600" dirty="0" smtClean="0">
                <a:latin typeface="Arial" panose="020B0604020202020204" pitchFamily="34" charset="0"/>
              </a:rPr>
              <a:t>);</a:t>
            </a:r>
          </a:p>
          <a:p>
            <a:pPr marL="342900" indent="-342900" algn="just">
              <a:buAutoNum type="arabicPeriod"/>
            </a:pPr>
            <a:endParaRPr lang="pl-PL" sz="1600" dirty="0" smtClean="0">
              <a:latin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pl-PL" sz="1600" dirty="0">
                <a:latin typeface="Arial" panose="020B0604020202020204" pitchFamily="34" charset="0"/>
              </a:rPr>
              <a:t>n</a:t>
            </a:r>
            <a:r>
              <a:rPr lang="pl-PL" sz="1600" dirty="0" smtClean="0">
                <a:latin typeface="Arial" panose="020B0604020202020204" pitchFamily="34" charset="0"/>
              </a:rPr>
              <a:t>a drodze przemian bez promienistych </a:t>
            </a:r>
            <a:r>
              <a:rPr lang="pl-PL" sz="1600" dirty="0">
                <a:latin typeface="Arial" panose="020B0604020202020204" pitchFamily="34" charset="0"/>
              </a:rPr>
              <a:t>(</a:t>
            </a:r>
            <a:r>
              <a:rPr lang="pl-PL" sz="1600" b="1" dirty="0">
                <a:latin typeface="Arial" panose="020B0604020202020204" pitchFamily="34" charset="0"/>
              </a:rPr>
              <a:t>konwersja wewnętrzna </a:t>
            </a:r>
            <a:r>
              <a:rPr lang="pl-PL" sz="1600" dirty="0" smtClean="0">
                <a:latin typeface="Arial" panose="020B0604020202020204" pitchFamily="34" charset="0"/>
              </a:rPr>
              <a:t>–z </a:t>
            </a:r>
            <a:r>
              <a:rPr lang="pl-PL" sz="1600" dirty="0">
                <a:latin typeface="Arial" panose="020B0604020202020204" pitchFamily="34" charset="0"/>
              </a:rPr>
              <a:t>wyższego stanu oscylacyjnego na podstawowy stan oscylacyjny w </a:t>
            </a:r>
            <a:r>
              <a:rPr lang="pl-PL" sz="1600" dirty="0" smtClean="0">
                <a:latin typeface="Arial" panose="020B0604020202020204" pitchFamily="34" charset="0"/>
              </a:rPr>
              <a:t>obrębie tego </a:t>
            </a:r>
            <a:r>
              <a:rPr lang="pl-PL" sz="1600" dirty="0">
                <a:latin typeface="Arial" panose="020B0604020202020204" pitchFamily="34" charset="0"/>
              </a:rPr>
              <a:t>samego wzbudzonego stanu </a:t>
            </a:r>
            <a:r>
              <a:rPr lang="pl-PL" sz="1600" dirty="0" smtClean="0">
                <a:latin typeface="Arial" panose="020B0604020202020204" pitchFamily="34" charset="0"/>
              </a:rPr>
              <a:t>elektronowego;</a:t>
            </a:r>
          </a:p>
          <a:p>
            <a:pPr marL="342900" indent="-342900" algn="just">
              <a:buAutoNum type="arabicPeriod"/>
            </a:pPr>
            <a:endParaRPr lang="pl-PL" sz="1600" dirty="0" smtClean="0">
              <a:latin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pl-PL" sz="1600" dirty="0">
                <a:latin typeface="Arial" panose="020B0604020202020204" pitchFamily="34" charset="0"/>
              </a:rPr>
              <a:t>n</a:t>
            </a:r>
            <a:r>
              <a:rPr lang="pl-PL" sz="1600" dirty="0" smtClean="0">
                <a:latin typeface="Arial" panose="020B0604020202020204" pitchFamily="34" charset="0"/>
              </a:rPr>
              <a:t>a drodze </a:t>
            </a:r>
            <a:r>
              <a:rPr lang="pl-PL" sz="1600" b="1" dirty="0" smtClean="0">
                <a:latin typeface="Arial" panose="020B0604020202020204" pitchFamily="34" charset="0"/>
              </a:rPr>
              <a:t>konwersji interkombinacyjnej </a:t>
            </a:r>
            <a:r>
              <a:rPr lang="pl-PL" sz="1600" dirty="0" smtClean="0">
                <a:latin typeface="Arial" panose="020B0604020202020204" pitchFamily="34" charset="0"/>
              </a:rPr>
              <a:t>z </a:t>
            </a:r>
            <a:r>
              <a:rPr lang="pl-PL" sz="1600" dirty="0">
                <a:latin typeface="Arial" panose="020B0604020202020204" pitchFamily="34" charset="0"/>
              </a:rPr>
              <a:t>singletowego stanu wzbudzonego S1 na niższy energetycznie </a:t>
            </a:r>
            <a:r>
              <a:rPr lang="pl-PL" sz="1600" dirty="0" smtClean="0">
                <a:latin typeface="Arial" panose="020B0604020202020204" pitchFamily="34" charset="0"/>
              </a:rPr>
              <a:t>tripletowy </a:t>
            </a:r>
            <a:r>
              <a:rPr lang="en-GB" sz="1600" dirty="0" smtClean="0">
                <a:latin typeface="Arial" panose="020B0604020202020204" pitchFamily="34" charset="0"/>
              </a:rPr>
              <a:t>stan </a:t>
            </a:r>
            <a:r>
              <a:rPr lang="en-GB" sz="1600" dirty="0">
                <a:latin typeface="Arial" panose="020B0604020202020204" pitchFamily="34" charset="0"/>
              </a:rPr>
              <a:t>wzbudzony </a:t>
            </a:r>
            <a:r>
              <a:rPr lang="en-GB" sz="1600" dirty="0" smtClean="0">
                <a:latin typeface="Arial" panose="020B0604020202020204" pitchFamily="34" charset="0"/>
              </a:rPr>
              <a:t>T1.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6229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1457854" y="2495608"/>
            <a:ext cx="8778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 O  N  I  E  C</a:t>
            </a:r>
          </a:p>
        </p:txBody>
      </p:sp>
      <p:sp>
        <p:nvSpPr>
          <p:cNvPr id="5" name="pole tekstowe 4"/>
          <p:cNvSpPr txBox="1"/>
          <p:nvPr/>
        </p:nvSpPr>
        <p:spPr>
          <a:xfrm flipH="1">
            <a:off x="4107149" y="3469094"/>
            <a:ext cx="347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D z i ę k u j ę    z a    u w a g ę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1614455"/>
            <a:ext cx="9182100" cy="3152775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4090309" y="585074"/>
            <a:ext cx="3313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Przesunięcie Stokesa</a:t>
            </a:r>
            <a:endParaRPr lang="en-GB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600634" y="5306541"/>
            <a:ext cx="11197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 związku z istnieniem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alternatywnych dróg oddawania zaabsorbowanej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energii, światło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emitowane na drodze fluorescencji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ma mniejszą energię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niż światło wzbudzające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czego wyrażeniem jest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przesunięcie widma światła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emitowanego (widma emisji) w kierunku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fal dłuższych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względem widma światła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wzbudzającego (widma absorpcji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). Jest to tzw.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reguła </a:t>
            </a:r>
            <a:r>
              <a:rPr lang="pl-PL" b="1" dirty="0" smtClean="0">
                <a:latin typeface="Arial" panose="020B0604020202020204" pitchFamily="34" charset="0"/>
                <a:cs typeface="Arial" panose="020B0604020202020204" pitchFamily="34" charset="0"/>
              </a:rPr>
              <a:t>Stokesa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6779353" y="1696915"/>
            <a:ext cx="50190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Przesunięcie Stokesa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(przesunięcie w kierunku fal dłuższych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 Długość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fali światła emitowanego (linia ciągła) przez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wzbudzony fluorochrom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jest dłuższa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niż długość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fali światła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wzbudzającego (linia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przerywana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38452" y="4727272"/>
            <a:ext cx="10951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Do fluorochromów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należy wiele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związków organicznych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posiadających w cząsteczce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sprzężone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wiązania podwójne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(elektrony zdelokalizowane),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czyli przede wszystkim są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to wielopierścieniowe związki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aromatyczne i heterocykliczne. Przykładami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mogą być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aminokwasy aromatyczne, zasady nukleinowe DNA, RNA,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niektóre witaminy,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barwniki.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2051048" y="507789"/>
            <a:ext cx="85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Fluorochromy  stosowane  w  cytometrii  przepływowej</a:t>
            </a:r>
            <a:r>
              <a:rPr lang="pl-PL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pl-PL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definicja fluorochromu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65" y="232122"/>
            <a:ext cx="1116619" cy="138233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08" y="289874"/>
            <a:ext cx="1212056" cy="1306067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750855" y="3145569"/>
            <a:ext cx="10938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Najczęściej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jest to grupa funkcyjna zdolna do absorpcji promieniowania elektromagnetycznego o pewnej długości fali, a później do wyemitowania fali o innej długości (ściśle określonej). Ilość energii, jak i długość fali emitowanej zależy od właściwości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fluorochromu,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ale też od środowiska chemicznego, w jakim się znajduje (na przykład 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2451100" y="1720160"/>
            <a:ext cx="723900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Fluorochrom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barwnik fluorescencyjny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– cząsteczka lub jej część mająca zdolność do fluorescencji. </a:t>
            </a:r>
          </a:p>
        </p:txBody>
      </p:sp>
    </p:spTree>
    <p:extLst>
      <p:ext uri="{BB962C8B-B14F-4D97-AF65-F5344CB8AC3E}">
        <p14:creationId xmlns:p14="http://schemas.microsoft.com/office/powerpoint/2010/main" val="38184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5782</TotalTime>
  <Words>7391</Words>
  <Application>Microsoft Office PowerPoint</Application>
  <PresentationFormat>Panoramiczny</PresentationFormat>
  <Paragraphs>732</Paragraphs>
  <Slides>70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Symbol</vt:lpstr>
      <vt:lpstr>Times New Roman</vt:lpstr>
      <vt:lpstr>ZLHFLN+Swiss721PL-Roman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Użytkownik systemu Windows</dc:creator>
  <cp:lastModifiedBy>Użytkownik systemu Windows</cp:lastModifiedBy>
  <cp:revision>242</cp:revision>
  <dcterms:created xsi:type="dcterms:W3CDTF">2020-07-12T14:28:26Z</dcterms:created>
  <dcterms:modified xsi:type="dcterms:W3CDTF">2020-09-14T09:59:00Z</dcterms:modified>
</cp:coreProperties>
</file>